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</p:sldIdLst>
  <p:sldSz cy="7556500" cx="10693400"/>
  <p:notesSz cx="10693400" cy="7556500"/>
  <p:embeddedFontLst>
    <p:embeddedFont>
      <p:font typeface="Roboto"/>
      <p:regular r:id="rId41"/>
      <p:bold r:id="rId42"/>
      <p:italic r:id="rId43"/>
      <p:boldItalic r:id="rId44"/>
    </p:embeddedFont>
    <p:embeddedFont>
      <p:font typeface="Century Gothic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GoogleSlidesCustomDataVersion2">
      <go:slidesCustomData xmlns:go="http://customooxmlschemas.google.com/" r:id="rId49" roundtripDataSignature="AMtx7mjzs2tP6igoZXt8oMYX+QmZGGvV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E91A578-EB16-40BA-A66A-B8CFB3A5900E}">
  <a:tblStyle styleId="{FE91A578-EB16-40BA-A66A-B8CFB3A5900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font" Target="fonts/Roboto-bold.fntdata"/><Relationship Id="rId41" Type="http://schemas.openxmlformats.org/officeDocument/2006/relationships/font" Target="fonts/Roboto-regular.fntdata"/><Relationship Id="rId44" Type="http://schemas.openxmlformats.org/officeDocument/2006/relationships/font" Target="fonts/Roboto-boldItalic.fntdata"/><Relationship Id="rId43" Type="http://schemas.openxmlformats.org/officeDocument/2006/relationships/font" Target="fonts/Roboto-italic.fntdata"/><Relationship Id="rId46" Type="http://schemas.openxmlformats.org/officeDocument/2006/relationships/font" Target="fonts/CenturyGothic-bold.fntdata"/><Relationship Id="rId45" Type="http://schemas.openxmlformats.org/officeDocument/2006/relationships/font" Target="fonts/CenturyGothi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CenturyGothic-boldItalic.fntdata"/><Relationship Id="rId47" Type="http://schemas.openxmlformats.org/officeDocument/2006/relationships/font" Target="fonts/CenturyGothic-italic.fntdata"/><Relationship Id="rId49" Type="http://customschemas.google.com/relationships/presentationmetadata" Target="meta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4633913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6057900" y="0"/>
            <a:ext cx="4632325" cy="3778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341688" y="566738"/>
            <a:ext cx="4010025" cy="2833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1069975" y="3589338"/>
            <a:ext cx="855345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7177088"/>
            <a:ext cx="4633913" cy="377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6057900" y="7177088"/>
            <a:ext cx="4632325" cy="37782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/>
          <p:nvPr>
            <p:ph idx="1" type="body"/>
          </p:nvPr>
        </p:nvSpPr>
        <p:spPr>
          <a:xfrm>
            <a:off x="1069975" y="3589338"/>
            <a:ext cx="855345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1:notes"/>
          <p:cNvSpPr/>
          <p:nvPr>
            <p:ph idx="2" type="sldImg"/>
          </p:nvPr>
        </p:nvSpPr>
        <p:spPr>
          <a:xfrm>
            <a:off x="3341688" y="566738"/>
            <a:ext cx="4010025" cy="2833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2112dde6c8d_0_150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2112dde6c8d_0_150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9" name="Google Shape;169;g2112dde6c8d_0_150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0e72d81cbd_0_145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6" name="Google Shape;176;g20e72d81cbd_0_145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g20e72d81cbd_0_145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2112dde6c8d_0_158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2112dde6c8d_0_158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2112dde6c8d_0_158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0e72d81cbd_0_185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3" name="Google Shape;193;g20e72d81cbd_0_185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4" name="Google Shape;194;g20e72d81cbd_0_185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2112dde6c8d_0_168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2112dde6c8d_0_168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6" name="Google Shape;206;g2112dde6c8d_0_168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0e72d81cbd_0_171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20e72d81cbd_0_171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20e72d81cbd_0_171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e72d81cbd_0_198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" name="Google Shape;222;g20e72d81cbd_0_198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3" name="Google Shape;223;g20e72d81cbd_0_198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112dde6c8d_0_177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112dde6c8d_0_177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2" name="Google Shape;232;g2112dde6c8d_0_177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0e72d81cbd_0_133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g20e72d81cbd_0_133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" name="Google Shape;244;g20e72d81cbd_0_133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2112dde6c8d_0_75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2112dde6c8d_0_75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7" name="Google Shape;257;g2112dde6c8d_0_75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3:notes"/>
          <p:cNvSpPr txBox="1"/>
          <p:nvPr>
            <p:ph idx="1" type="body"/>
          </p:nvPr>
        </p:nvSpPr>
        <p:spPr>
          <a:xfrm>
            <a:off x="1069975" y="3589338"/>
            <a:ext cx="8553450" cy="3400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3:notes"/>
          <p:cNvSpPr/>
          <p:nvPr>
            <p:ph idx="2" type="sldImg"/>
          </p:nvPr>
        </p:nvSpPr>
        <p:spPr>
          <a:xfrm>
            <a:off x="3341688" y="566738"/>
            <a:ext cx="4010025" cy="2833687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2112dde6c8d_0_2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6" name="Google Shape;266;g2112dde6c8d_0_2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7" name="Google Shape;267;g2112dde6c8d_0_2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2112dde6c8d_0_36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2112dde6c8d_0_36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g2112dde6c8d_0_36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21157f7a21d_0_157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" name="Google Shape;290;g21157f7a21d_0_157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g21157f7a21d_0_157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21157f7a21d_0_163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g21157f7a21d_0_163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8" name="Google Shape;298;g21157f7a21d_0_163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1157f7a21d_0_1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4" name="Google Shape;304;g21157f7a21d_0_1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5" name="Google Shape;305;g21157f7a21d_0_1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1157f7a21d_0_7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1" name="Google Shape;311;g21157f7a21d_0_7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2" name="Google Shape;312;g21157f7a21d_0_7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157f7a21d_0_16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1" name="Google Shape;321;g21157f7a21d_0_16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2" name="Google Shape;322;g21157f7a21d_0_16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1157f7a21d_0_23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1157f7a21d_0_23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0" name="Google Shape;330;g21157f7a21d_0_23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21157f7a21d_0_31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8" name="Google Shape;338;g21157f7a21d_0_31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9" name="Google Shape;339;g21157f7a21d_0_31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1157f7a21d_0_37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5" name="Google Shape;345;g21157f7a21d_0_37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6" name="Google Shape;346;g21157f7a21d_0_37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2112dde6c8d_0_202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Google Shape;105;g2112dde6c8d_0_202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" name="Google Shape;106;g2112dde6c8d_0_202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1157f7a21d_0_51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21157f7a21d_0_51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1" name="Google Shape;361;g21157f7a21d_0_51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1157f7a21d_0_57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g21157f7a21d_0_57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8" name="Google Shape;368;g21157f7a21d_0_57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21157f7a21d_0_63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4" name="Google Shape;374;g21157f7a21d_0_63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5" name="Google Shape;375;g21157f7a21d_0_63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157f7a21d_0_69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1" name="Google Shape;381;g21157f7a21d_0_69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2" name="Google Shape;382;g21157f7a21d_0_69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207a0ee1418_0_147:notes"/>
          <p:cNvSpPr/>
          <p:nvPr>
            <p:ph idx="2" type="sldImg"/>
          </p:nvPr>
        </p:nvSpPr>
        <p:spPr>
          <a:xfrm>
            <a:off x="3341709" y="566738"/>
            <a:ext cx="40104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0" name="Google Shape;390;g207a0ee1418_0_147:notes"/>
          <p:cNvSpPr txBox="1"/>
          <p:nvPr>
            <p:ph idx="1" type="body"/>
          </p:nvPr>
        </p:nvSpPr>
        <p:spPr>
          <a:xfrm>
            <a:off x="1069975" y="3589338"/>
            <a:ext cx="85539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1" name="Google Shape;391;g207a0ee1418_0_147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112dde6c8d_0_190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" name="Google Shape;117;g2112dde6c8d_0_190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8" name="Google Shape;118;g2112dde6c8d_0_190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0e72d81cbd_0_10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6" name="Google Shape;126;g20e72d81cbd_0_10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" name="Google Shape;127;g20e72d81cbd_0_10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0e72d81cbd_0_16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3" name="Google Shape;133;g20e72d81cbd_0_16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g20e72d81cbd_0_16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0e72d81cbd_0_25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20e72d81cbd_0_25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112dde6c8d_0_141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g2112dde6c8d_0_141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0" name="Google Shape;150;g2112dde6c8d_0_141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e72d81cbd_0_30:notes"/>
          <p:cNvSpPr/>
          <p:nvPr>
            <p:ph idx="2" type="sldImg"/>
          </p:nvPr>
        </p:nvSpPr>
        <p:spPr>
          <a:xfrm>
            <a:off x="3341688" y="566738"/>
            <a:ext cx="4010100" cy="2833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20e72d81cbd_0_30:notes"/>
          <p:cNvSpPr txBox="1"/>
          <p:nvPr>
            <p:ph idx="1" type="body"/>
          </p:nvPr>
        </p:nvSpPr>
        <p:spPr>
          <a:xfrm>
            <a:off x="1069975" y="3589338"/>
            <a:ext cx="8553600" cy="34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20e72d81cbd_0_30:notes"/>
          <p:cNvSpPr txBox="1"/>
          <p:nvPr>
            <p:ph idx="12" type="sldNum"/>
          </p:nvPr>
        </p:nvSpPr>
        <p:spPr>
          <a:xfrm>
            <a:off x="6057900" y="7177088"/>
            <a:ext cx="4632300" cy="3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g204930aef2e_0_58"/>
          <p:cNvSpPr txBox="1"/>
          <p:nvPr>
            <p:ph type="title"/>
          </p:nvPr>
        </p:nvSpPr>
        <p:spPr>
          <a:xfrm>
            <a:off x="566841" y="498828"/>
            <a:ext cx="82509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15" name="Google Shape;15;g204930aef2e_0_58"/>
          <p:cNvSpPr txBox="1"/>
          <p:nvPr>
            <p:ph idx="11" type="ftr"/>
          </p:nvPr>
        </p:nvSpPr>
        <p:spPr>
          <a:xfrm rot="5400000">
            <a:off x="7420099" y="3588016"/>
            <a:ext cx="4252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g204930aef2e_0_58"/>
          <p:cNvSpPr txBox="1"/>
          <p:nvPr>
            <p:ph idx="10" type="dt"/>
          </p:nvPr>
        </p:nvSpPr>
        <p:spPr>
          <a:xfrm rot="5400000">
            <a:off x="8798552" y="2007313"/>
            <a:ext cx="1091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g204930aef2e_0_58"/>
          <p:cNvSpPr txBox="1"/>
          <p:nvPr>
            <p:ph idx="12" type="sldNum"/>
          </p:nvPr>
        </p:nvSpPr>
        <p:spPr>
          <a:xfrm>
            <a:off x="9082410" y="325858"/>
            <a:ext cx="7353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04930aef2e_0_31"/>
          <p:cNvSpPr txBox="1"/>
          <p:nvPr/>
        </p:nvSpPr>
        <p:spPr>
          <a:xfrm flipH="1" rot="10800000">
            <a:off x="3831802" y="137"/>
            <a:ext cx="6861600" cy="755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g204930aef2e_0_31"/>
          <p:cNvSpPr/>
          <p:nvPr/>
        </p:nvSpPr>
        <p:spPr>
          <a:xfrm rot="-5400000">
            <a:off x="117052" y="3714850"/>
            <a:ext cx="7556400" cy="126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g204930aef2e_0_31"/>
          <p:cNvSpPr txBox="1"/>
          <p:nvPr>
            <p:ph type="title"/>
          </p:nvPr>
        </p:nvSpPr>
        <p:spPr>
          <a:xfrm>
            <a:off x="264385" y="525657"/>
            <a:ext cx="3283800" cy="14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0" name="Google Shape;60;g204930aef2e_0_31"/>
          <p:cNvSpPr txBox="1"/>
          <p:nvPr>
            <p:ph idx="1" type="body"/>
          </p:nvPr>
        </p:nvSpPr>
        <p:spPr>
          <a:xfrm>
            <a:off x="264382" y="2153459"/>
            <a:ext cx="3283800" cy="46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>
            <a:lvl1pPr indent="-3238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  <a:defRPr sz="1500">
                <a:solidFill>
                  <a:schemeClr val="lt1"/>
                </a:solidFill>
              </a:defRPr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○"/>
              <a:defRPr sz="1500">
                <a:solidFill>
                  <a:schemeClr val="lt1"/>
                </a:solidFill>
              </a:defRPr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■"/>
              <a:defRPr sz="1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Google Shape;61;g204930aef2e_0_31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04930aef2e_0_40"/>
          <p:cNvSpPr/>
          <p:nvPr/>
        </p:nvSpPr>
        <p:spPr>
          <a:xfrm flipH="1">
            <a:off x="100" y="0"/>
            <a:ext cx="5346600" cy="7556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g204930aef2e_0_40"/>
          <p:cNvSpPr/>
          <p:nvPr/>
        </p:nvSpPr>
        <p:spPr>
          <a:xfrm rot="5400000">
            <a:off x="1505705" y="3715181"/>
            <a:ext cx="7555500" cy="126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g204930aef2e_0_40"/>
          <p:cNvSpPr txBox="1"/>
          <p:nvPr>
            <p:ph type="title"/>
          </p:nvPr>
        </p:nvSpPr>
        <p:spPr>
          <a:xfrm>
            <a:off x="310488" y="1811702"/>
            <a:ext cx="4730700" cy="217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300"/>
              <a:buNone/>
              <a:defRPr sz="53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6" name="Google Shape;66;g204930aef2e_0_40"/>
          <p:cNvSpPr txBox="1"/>
          <p:nvPr>
            <p:ph idx="1" type="subTitle"/>
          </p:nvPr>
        </p:nvSpPr>
        <p:spPr>
          <a:xfrm>
            <a:off x="310488" y="4083414"/>
            <a:ext cx="4730700" cy="18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700"/>
              <a:buNone/>
              <a:defRPr sz="2700"/>
            </a:lvl9pPr>
          </a:lstStyle>
          <a:p/>
        </p:txBody>
      </p:sp>
      <p:sp>
        <p:nvSpPr>
          <p:cNvPr id="67" name="Google Shape;67;g204930aef2e_0_40"/>
          <p:cNvSpPr txBox="1"/>
          <p:nvPr>
            <p:ph idx="2" type="body"/>
          </p:nvPr>
        </p:nvSpPr>
        <p:spPr>
          <a:xfrm>
            <a:off x="5776471" y="1063948"/>
            <a:ext cx="4487100" cy="54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-3746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Char char="●"/>
              <a:defRPr>
                <a:solidFill>
                  <a:schemeClr val="lt1"/>
                </a:solidFill>
              </a:defRPr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  <a:defRPr>
                <a:solidFill>
                  <a:schemeClr val="lt1"/>
                </a:solidFill>
              </a:defRPr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8" name="Google Shape;68;g204930aef2e_0_40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04930aef2e_0_47"/>
          <p:cNvSpPr txBox="1"/>
          <p:nvPr/>
        </p:nvSpPr>
        <p:spPr>
          <a:xfrm flipH="1" rot="10800000">
            <a:off x="0" y="115"/>
            <a:ext cx="10693500" cy="689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g204930aef2e_0_47"/>
          <p:cNvSpPr/>
          <p:nvPr/>
        </p:nvSpPr>
        <p:spPr>
          <a:xfrm flipH="1" rot="10800000">
            <a:off x="0" y="6791374"/>
            <a:ext cx="10693500" cy="1089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04930aef2e_0_47"/>
          <p:cNvSpPr txBox="1"/>
          <p:nvPr>
            <p:ph idx="1" type="body"/>
          </p:nvPr>
        </p:nvSpPr>
        <p:spPr>
          <a:xfrm>
            <a:off x="66834" y="6900274"/>
            <a:ext cx="9802200" cy="65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73" name="Google Shape;73;g204930aef2e_0_47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04930aef2e_0_52"/>
          <p:cNvSpPr txBox="1"/>
          <p:nvPr>
            <p:ph hasCustomPrompt="1" type="title"/>
          </p:nvPr>
        </p:nvSpPr>
        <p:spPr>
          <a:xfrm>
            <a:off x="556071" y="1848944"/>
            <a:ext cx="9615300" cy="28845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00"/>
              <a:buNone/>
              <a:defRPr sz="152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00"/>
              <a:buNone/>
              <a:defRPr sz="152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00"/>
              <a:buNone/>
              <a:defRPr sz="152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00"/>
              <a:buNone/>
              <a:defRPr sz="152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00"/>
              <a:buNone/>
              <a:defRPr sz="152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00"/>
              <a:buNone/>
              <a:defRPr sz="152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00"/>
              <a:buNone/>
              <a:defRPr sz="152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00"/>
              <a:buNone/>
              <a:defRPr sz="152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200"/>
              <a:buNone/>
              <a:defRPr sz="15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g204930aef2e_0_52"/>
          <p:cNvSpPr txBox="1"/>
          <p:nvPr>
            <p:ph idx="1" type="body"/>
          </p:nvPr>
        </p:nvSpPr>
        <p:spPr>
          <a:xfrm>
            <a:off x="556071" y="4854943"/>
            <a:ext cx="9615300" cy="19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>
            <a:lvl1pPr indent="-37465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77" name="Google Shape;77;g204930aef2e_0_52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4930aef2e_0_69"/>
          <p:cNvSpPr txBox="1"/>
          <p:nvPr>
            <p:ph idx="11" type="ftr"/>
          </p:nvPr>
        </p:nvSpPr>
        <p:spPr>
          <a:xfrm rot="5400000">
            <a:off x="7420099" y="3588016"/>
            <a:ext cx="4252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0" name="Google Shape;80;g204930aef2e_0_69"/>
          <p:cNvSpPr txBox="1"/>
          <p:nvPr>
            <p:ph idx="10" type="dt"/>
          </p:nvPr>
        </p:nvSpPr>
        <p:spPr>
          <a:xfrm rot="5400000">
            <a:off x="8798552" y="2007313"/>
            <a:ext cx="1091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g204930aef2e_0_69"/>
          <p:cNvSpPr txBox="1"/>
          <p:nvPr>
            <p:ph idx="12" type="sldNum"/>
          </p:nvPr>
        </p:nvSpPr>
        <p:spPr>
          <a:xfrm>
            <a:off x="9082410" y="325858"/>
            <a:ext cx="7353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04930aef2e_0_73"/>
          <p:cNvSpPr txBox="1"/>
          <p:nvPr>
            <p:ph type="title"/>
          </p:nvPr>
        </p:nvSpPr>
        <p:spPr>
          <a:xfrm>
            <a:off x="566841" y="498828"/>
            <a:ext cx="82509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  <a:defRPr b="0" i="0" sz="44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84" name="Google Shape;84;g204930aef2e_0_73"/>
          <p:cNvSpPr txBox="1"/>
          <p:nvPr>
            <p:ph idx="1" type="body"/>
          </p:nvPr>
        </p:nvSpPr>
        <p:spPr>
          <a:xfrm>
            <a:off x="534670" y="1737995"/>
            <a:ext cx="46515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0550" lvl="0" marL="4572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763"/>
              <a:buChar char="●"/>
              <a:defRPr/>
            </a:lvl1pPr>
            <a:lvl2pPr indent="-320040" lvl="1" marL="9144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○"/>
              <a:defRPr/>
            </a:lvl2pPr>
            <a:lvl3pPr indent="-320039" lvl="2" marL="13716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■"/>
              <a:defRPr/>
            </a:lvl3pPr>
            <a:lvl4pPr indent="-320039" lvl="3" marL="18288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●"/>
              <a:defRPr/>
            </a:lvl4pPr>
            <a:lvl5pPr indent="-320039" lvl="4" marL="22860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○"/>
              <a:defRPr/>
            </a:lvl5pPr>
            <a:lvl6pPr indent="-320039" lvl="5" marL="27432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■"/>
              <a:defRPr/>
            </a:lvl6pPr>
            <a:lvl7pPr indent="-320039" lvl="6" marL="32004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●"/>
              <a:defRPr/>
            </a:lvl7pPr>
            <a:lvl8pPr indent="-320040" lvl="7" marL="36576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○"/>
              <a:defRPr/>
            </a:lvl8pPr>
            <a:lvl9pPr indent="-320040" lvl="8" marL="41148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/>
        </p:txBody>
      </p:sp>
      <p:sp>
        <p:nvSpPr>
          <p:cNvPr id="85" name="Google Shape;85;g204930aef2e_0_73"/>
          <p:cNvSpPr txBox="1"/>
          <p:nvPr>
            <p:ph idx="2" type="body"/>
          </p:nvPr>
        </p:nvSpPr>
        <p:spPr>
          <a:xfrm>
            <a:off x="5507100" y="1737995"/>
            <a:ext cx="4651500" cy="49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340550" lvl="0" marL="4572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763"/>
              <a:buChar char="●"/>
              <a:defRPr/>
            </a:lvl1pPr>
            <a:lvl2pPr indent="-320040" lvl="1" marL="9144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○"/>
              <a:defRPr/>
            </a:lvl2pPr>
            <a:lvl3pPr indent="-320039" lvl="2" marL="13716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■"/>
              <a:defRPr/>
            </a:lvl3pPr>
            <a:lvl4pPr indent="-320039" lvl="3" marL="18288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●"/>
              <a:defRPr/>
            </a:lvl4pPr>
            <a:lvl5pPr indent="-320039" lvl="4" marL="22860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○"/>
              <a:defRPr/>
            </a:lvl5pPr>
            <a:lvl6pPr indent="-320039" lvl="5" marL="27432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■"/>
              <a:defRPr/>
            </a:lvl6pPr>
            <a:lvl7pPr indent="-320039" lvl="6" marL="32004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●"/>
              <a:defRPr/>
            </a:lvl7pPr>
            <a:lvl8pPr indent="-320040" lvl="7" marL="36576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○"/>
              <a:defRPr/>
            </a:lvl8pPr>
            <a:lvl9pPr indent="-320040" lvl="8" marL="41148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/>
        </p:txBody>
      </p:sp>
      <p:sp>
        <p:nvSpPr>
          <p:cNvPr id="86" name="Google Shape;86;g204930aef2e_0_73"/>
          <p:cNvSpPr txBox="1"/>
          <p:nvPr>
            <p:ph idx="11" type="ftr"/>
          </p:nvPr>
        </p:nvSpPr>
        <p:spPr>
          <a:xfrm rot="5400000">
            <a:off x="7420099" y="3588016"/>
            <a:ext cx="4252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g204930aef2e_0_73"/>
          <p:cNvSpPr txBox="1"/>
          <p:nvPr>
            <p:ph idx="10" type="dt"/>
          </p:nvPr>
        </p:nvSpPr>
        <p:spPr>
          <a:xfrm rot="5400000">
            <a:off x="8798552" y="2007313"/>
            <a:ext cx="1091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" name="Google Shape;88;g204930aef2e_0_73"/>
          <p:cNvSpPr txBox="1"/>
          <p:nvPr>
            <p:ph idx="12" type="sldNum"/>
          </p:nvPr>
        </p:nvSpPr>
        <p:spPr>
          <a:xfrm>
            <a:off x="9082410" y="325858"/>
            <a:ext cx="7353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86"/>
              <a:buFont typeface="Arial"/>
              <a:buNone/>
              <a:defRPr b="0" i="0" sz="3086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g204930aef2e_0_37"/>
          <p:cNvSpPr txBox="1"/>
          <p:nvPr>
            <p:ph type="title"/>
          </p:nvPr>
        </p:nvSpPr>
        <p:spPr>
          <a:xfrm>
            <a:off x="573320" y="717306"/>
            <a:ext cx="72822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  <a:defRPr sz="7600"/>
            </a:lvl9pPr>
          </a:lstStyle>
          <a:p/>
        </p:txBody>
      </p:sp>
      <p:sp>
        <p:nvSpPr>
          <p:cNvPr id="20" name="Google Shape;20;g204930aef2e_0_37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204930aef2e_0_13"/>
          <p:cNvSpPr/>
          <p:nvPr/>
        </p:nvSpPr>
        <p:spPr>
          <a:xfrm flipH="1" rot="10800000">
            <a:off x="0" y="2476900"/>
            <a:ext cx="10693500" cy="507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g204930aef2e_0_13"/>
          <p:cNvSpPr/>
          <p:nvPr/>
        </p:nvSpPr>
        <p:spPr>
          <a:xfrm>
            <a:off x="0" y="2476963"/>
            <a:ext cx="10693500" cy="159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g204930aef2e_0_13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5" name="Google Shape;25;g204930aef2e_0_13"/>
          <p:cNvSpPr txBox="1"/>
          <p:nvPr>
            <p:ph idx="1" type="body"/>
          </p:nvPr>
        </p:nvSpPr>
        <p:spPr>
          <a:xfrm>
            <a:off x="551861" y="2819382"/>
            <a:ext cx="9615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>
            <a:lvl1pPr indent="-3746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Char char="●"/>
              <a:defRPr/>
            </a:lvl1pPr>
            <a:lvl2pPr indent="-3429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2pPr>
            <a:lvl3pPr indent="-3429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3pPr>
            <a:lvl4pPr indent="-3429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" name="Google Shape;26;g204930aef2e_0_13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>
  <p:cSld name="Заголовок и объект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204930aef2e_0_63"/>
          <p:cNvSpPr txBox="1"/>
          <p:nvPr>
            <p:ph type="title"/>
          </p:nvPr>
        </p:nvSpPr>
        <p:spPr>
          <a:xfrm>
            <a:off x="566841" y="498828"/>
            <a:ext cx="8250900" cy="154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29" name="Google Shape;29;g204930aef2e_0_63"/>
          <p:cNvSpPr txBox="1"/>
          <p:nvPr>
            <p:ph idx="1" type="body"/>
          </p:nvPr>
        </p:nvSpPr>
        <p:spPr>
          <a:xfrm>
            <a:off x="967949" y="2262020"/>
            <a:ext cx="7848900" cy="46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●"/>
              <a:defRPr/>
            </a:lvl1pPr>
            <a:lvl2pPr indent="-320040" lvl="1" marL="9144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○"/>
              <a:defRPr/>
            </a:lvl2pPr>
            <a:lvl3pPr indent="-320039" lvl="2" marL="13716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■"/>
              <a:defRPr/>
            </a:lvl3pPr>
            <a:lvl4pPr indent="-320039" lvl="3" marL="18288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●"/>
              <a:defRPr/>
            </a:lvl4pPr>
            <a:lvl5pPr indent="-320039" lvl="4" marL="22860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○"/>
              <a:defRPr/>
            </a:lvl5pPr>
            <a:lvl6pPr indent="-320039" lvl="5" marL="27432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■"/>
              <a:defRPr/>
            </a:lvl6pPr>
            <a:lvl7pPr indent="-320039" lvl="6" marL="32004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●"/>
              <a:defRPr/>
            </a:lvl7pPr>
            <a:lvl8pPr indent="-320040" lvl="7" marL="36576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○"/>
              <a:defRPr/>
            </a:lvl8pPr>
            <a:lvl9pPr indent="-320040" lvl="8" marL="4114800" algn="l">
              <a:lnSpc>
                <a:spcPct val="115000"/>
              </a:lnSpc>
              <a:spcBef>
                <a:spcPts val="1102"/>
              </a:spcBef>
              <a:spcAft>
                <a:spcPts val="0"/>
              </a:spcAft>
              <a:buSzPts val="1440"/>
              <a:buChar char="■"/>
              <a:defRPr/>
            </a:lvl9pPr>
          </a:lstStyle>
          <a:p/>
        </p:txBody>
      </p:sp>
      <p:sp>
        <p:nvSpPr>
          <p:cNvPr id="30" name="Google Shape;30;g204930aef2e_0_63"/>
          <p:cNvSpPr txBox="1"/>
          <p:nvPr>
            <p:ph idx="10" type="dt"/>
          </p:nvPr>
        </p:nvSpPr>
        <p:spPr>
          <a:xfrm rot="5400000">
            <a:off x="8798552" y="2007313"/>
            <a:ext cx="10914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g204930aef2e_0_63"/>
          <p:cNvSpPr txBox="1"/>
          <p:nvPr>
            <p:ph idx="11" type="ftr"/>
          </p:nvPr>
        </p:nvSpPr>
        <p:spPr>
          <a:xfrm rot="5400000">
            <a:off x="7420099" y="3588016"/>
            <a:ext cx="4252800" cy="267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2" name="Google Shape;32;g204930aef2e_0_63"/>
          <p:cNvSpPr txBox="1"/>
          <p:nvPr>
            <p:ph idx="12" type="sldNum"/>
          </p:nvPr>
        </p:nvSpPr>
        <p:spPr>
          <a:xfrm>
            <a:off x="9082410" y="325858"/>
            <a:ext cx="735300" cy="846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204930aef2e_0_26"/>
          <p:cNvSpPr/>
          <p:nvPr/>
        </p:nvSpPr>
        <p:spPr>
          <a:xfrm flipH="1" rot="10800000">
            <a:off x="0" y="964300"/>
            <a:ext cx="10693500" cy="6592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g204930aef2e_0_26"/>
          <p:cNvSpPr/>
          <p:nvPr/>
        </p:nvSpPr>
        <p:spPr>
          <a:xfrm>
            <a:off x="0" y="964267"/>
            <a:ext cx="10693500" cy="159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g204930aef2e_0_26"/>
          <p:cNvSpPr txBox="1"/>
          <p:nvPr>
            <p:ph type="title"/>
          </p:nvPr>
        </p:nvSpPr>
        <p:spPr>
          <a:xfrm>
            <a:off x="114898" y="24020"/>
            <a:ext cx="103221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  <a:defRPr sz="2300"/>
            </a:lvl9pPr>
          </a:lstStyle>
          <a:p/>
        </p:txBody>
      </p:sp>
      <p:sp>
        <p:nvSpPr>
          <p:cNvPr id="37" name="Google Shape;37;g204930aef2e_0_26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g204930aef2e_0_56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204930aef2e_0_4"/>
          <p:cNvSpPr/>
          <p:nvPr/>
        </p:nvSpPr>
        <p:spPr>
          <a:xfrm flipH="1">
            <a:off x="9643700" y="6237840"/>
            <a:ext cx="1049700" cy="13188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204930aef2e_0_4"/>
          <p:cNvSpPr/>
          <p:nvPr/>
        </p:nvSpPr>
        <p:spPr>
          <a:xfrm flipH="1">
            <a:off x="9643700" y="6237767"/>
            <a:ext cx="1049700" cy="1318800"/>
          </a:xfrm>
          <a:prstGeom prst="round1Rect">
            <a:avLst>
              <a:gd fmla="val 16667" name="adj"/>
            </a:avLst>
          </a:prstGeom>
          <a:solidFill>
            <a:schemeClr val="lt1">
              <a:alpha val="65098"/>
            </a:schemeClr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g204930aef2e_0_4"/>
          <p:cNvSpPr txBox="1"/>
          <p:nvPr>
            <p:ph type="ctrTitle"/>
          </p:nvPr>
        </p:nvSpPr>
        <p:spPr>
          <a:xfrm>
            <a:off x="456697" y="2672762"/>
            <a:ext cx="9615300" cy="13716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100"/>
              <a:buNone/>
              <a:defRPr sz="6100"/>
            </a:lvl9pPr>
          </a:lstStyle>
          <a:p/>
        </p:txBody>
      </p:sp>
      <p:sp>
        <p:nvSpPr>
          <p:cNvPr id="44" name="Google Shape;44;g204930aef2e_0_4"/>
          <p:cNvSpPr txBox="1"/>
          <p:nvPr>
            <p:ph idx="1" type="subTitle"/>
          </p:nvPr>
        </p:nvSpPr>
        <p:spPr>
          <a:xfrm>
            <a:off x="456697" y="4097611"/>
            <a:ext cx="9615300" cy="636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00"/>
              <a:buNone/>
              <a:defRPr sz="23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g204930aef2e_0_4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204930aef2e_0_10"/>
          <p:cNvSpPr txBox="1"/>
          <p:nvPr>
            <p:ph type="title"/>
          </p:nvPr>
        </p:nvSpPr>
        <p:spPr>
          <a:xfrm>
            <a:off x="539055" y="3034280"/>
            <a:ext cx="9615300" cy="14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300"/>
              <a:buNone/>
              <a:defRPr sz="5300"/>
            </a:lvl9pPr>
          </a:lstStyle>
          <a:p/>
        </p:txBody>
      </p:sp>
      <p:sp>
        <p:nvSpPr>
          <p:cNvPr id="48" name="Google Shape;48;g204930aef2e_0_10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204930aef2e_0_19"/>
          <p:cNvSpPr/>
          <p:nvPr/>
        </p:nvSpPr>
        <p:spPr>
          <a:xfrm flipH="1" rot="10800000">
            <a:off x="0" y="2476900"/>
            <a:ext cx="10693500" cy="507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g204930aef2e_0_19"/>
          <p:cNvSpPr/>
          <p:nvPr/>
        </p:nvSpPr>
        <p:spPr>
          <a:xfrm>
            <a:off x="0" y="2476963"/>
            <a:ext cx="10693500" cy="159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g204930aef2e_0_19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  <a:defRPr/>
            </a:lvl9pPr>
          </a:lstStyle>
          <a:p/>
        </p:txBody>
      </p:sp>
      <p:sp>
        <p:nvSpPr>
          <p:cNvPr id="53" name="Google Shape;53;g204930aef2e_0_19"/>
          <p:cNvSpPr txBox="1"/>
          <p:nvPr>
            <p:ph idx="1" type="body"/>
          </p:nvPr>
        </p:nvSpPr>
        <p:spPr>
          <a:xfrm>
            <a:off x="551861" y="2819382"/>
            <a:ext cx="46776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4" name="Google Shape;54;g204930aef2e_0_19"/>
          <p:cNvSpPr txBox="1"/>
          <p:nvPr>
            <p:ph idx="2" type="body"/>
          </p:nvPr>
        </p:nvSpPr>
        <p:spPr>
          <a:xfrm>
            <a:off x="5489665" y="2819382"/>
            <a:ext cx="46776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1pPr>
            <a:lvl2pPr indent="-32385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2pPr>
            <a:lvl3pPr indent="-32385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3pPr>
            <a:lvl4pPr indent="-32385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4pPr>
            <a:lvl5pPr indent="-32385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5pPr>
            <a:lvl6pPr indent="-32385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6pPr>
            <a:lvl7pPr indent="-32385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500"/>
            </a:lvl7pPr>
            <a:lvl8pPr indent="-32385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 sz="1500"/>
            </a:lvl8pPr>
            <a:lvl9pPr indent="-32385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 sz="1500"/>
            </a:lvl9pPr>
          </a:lstStyle>
          <a:p/>
        </p:txBody>
      </p:sp>
      <p:sp>
        <p:nvSpPr>
          <p:cNvPr id="55" name="Google Shape;55;g204930aef2e_0_19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204930aef2e_0_0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  <a:defRPr b="0" i="0" sz="4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  <a:defRPr b="0" i="0" sz="4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  <a:defRPr b="0" i="0" sz="4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  <a:defRPr b="0" i="0" sz="4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  <a:defRPr b="0" i="0" sz="4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  <a:defRPr b="0" i="0" sz="4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  <a:defRPr b="0" i="0" sz="4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  <a:defRPr b="0" i="0" sz="4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Roboto"/>
              <a:buNone/>
              <a:defRPr b="0" i="0" sz="41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" name="Google Shape;11;g204930aef2e_0_0"/>
          <p:cNvSpPr txBox="1"/>
          <p:nvPr>
            <p:ph idx="1" type="body"/>
          </p:nvPr>
        </p:nvSpPr>
        <p:spPr>
          <a:xfrm>
            <a:off x="551861" y="2819382"/>
            <a:ext cx="9615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>
            <a:lvl1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300"/>
              <a:buFont typeface="Roboto"/>
              <a:buChar char="●"/>
              <a:defRPr b="0" i="0" sz="2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429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■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■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429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429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○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429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■"/>
              <a:defRPr b="0" i="0" sz="18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" name="Google Shape;12;g204930aef2e_0_0"/>
          <p:cNvSpPr txBox="1"/>
          <p:nvPr>
            <p:ph idx="12" type="sldNum"/>
          </p:nvPr>
        </p:nvSpPr>
        <p:spPr>
          <a:xfrm>
            <a:off x="9967808" y="6898508"/>
            <a:ext cx="641700" cy="5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5" Type="http://schemas.openxmlformats.org/officeDocument/2006/relationships/image" Target="../media/image14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5.png"/><Relationship Id="rId6" Type="http://schemas.openxmlformats.org/officeDocument/2006/relationships/image" Target="../media/image10.png"/><Relationship Id="rId7" Type="http://schemas.openxmlformats.org/officeDocument/2006/relationships/image" Target="../media/image24.png"/><Relationship Id="rId8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png"/><Relationship Id="rId4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7" Type="http://schemas.openxmlformats.org/officeDocument/2006/relationships/image" Target="../media/image22.png"/><Relationship Id="rId8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Relationship Id="rId4" Type="http://schemas.openxmlformats.org/officeDocument/2006/relationships/image" Target="../media/image28.png"/><Relationship Id="rId5" Type="http://schemas.openxmlformats.org/officeDocument/2006/relationships/image" Target="../media/image4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Relationship Id="rId4" Type="http://schemas.openxmlformats.org/officeDocument/2006/relationships/image" Target="../media/image30.png"/><Relationship Id="rId5" Type="http://schemas.openxmlformats.org/officeDocument/2006/relationships/image" Target="../media/image38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9.png"/><Relationship Id="rId4" Type="http://schemas.openxmlformats.org/officeDocument/2006/relationships/image" Target="../media/image3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Relationship Id="rId4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4.png"/><Relationship Id="rId4" Type="http://schemas.openxmlformats.org/officeDocument/2006/relationships/image" Target="../media/image42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hyperlink" Target="https://sendpulse.com/ru/support/glossary/website-layout" TargetMode="External"/><Relationship Id="rId10" Type="http://schemas.openxmlformats.org/officeDocument/2006/relationships/hyperlink" Target="https://html.okpython.net/css/css_uchebnik/cveta_v_css.html#point_1" TargetMode="External"/><Relationship Id="rId13" Type="http://schemas.openxmlformats.org/officeDocument/2006/relationships/hyperlink" Target="https://html.spec.whatwg.org/multipage/" TargetMode="External"/><Relationship Id="rId12" Type="http://schemas.openxmlformats.org/officeDocument/2006/relationships/hyperlink" Target="https://www.w3schools.com/html/html_form_input_types.asp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html5book.ru/osnovy-html/" TargetMode="External"/><Relationship Id="rId4" Type="http://schemas.openxmlformats.org/officeDocument/2006/relationships/hyperlink" Target="https://www.w3schools.com/html/" TargetMode="External"/><Relationship Id="rId9" Type="http://schemas.openxmlformats.org/officeDocument/2006/relationships/hyperlink" Target="https://habr.com/ru/post/655009/" TargetMode="External"/><Relationship Id="rId5" Type="http://schemas.openxmlformats.org/officeDocument/2006/relationships/hyperlink" Target="http://htmlbook.ru/" TargetMode="External"/><Relationship Id="rId6" Type="http://schemas.openxmlformats.org/officeDocument/2006/relationships/hyperlink" Target="https://learn.javascript.ru/css-units" TargetMode="External"/><Relationship Id="rId7" Type="http://schemas.openxmlformats.org/officeDocument/2006/relationships/hyperlink" Target="https://colorscheme.ru/" TargetMode="External"/><Relationship Id="rId8" Type="http://schemas.openxmlformats.org/officeDocument/2006/relationships/hyperlink" Target="https://www.w3schools.com/cssref/index.php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915450" y="332450"/>
            <a:ext cx="8801700" cy="68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"/>
          <p:cNvSpPr txBox="1"/>
          <p:nvPr/>
        </p:nvSpPr>
        <p:spPr>
          <a:xfrm>
            <a:off x="1972038" y="2785460"/>
            <a:ext cx="668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1270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800"/>
              <a:buFont typeface="Arial"/>
              <a:buNone/>
            </a:pPr>
            <a:r>
              <a:rPr b="0" i="0" lang="en-US" sz="6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CSS</a:t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 txBox="1"/>
          <p:nvPr/>
        </p:nvSpPr>
        <p:spPr>
          <a:xfrm>
            <a:off x="3063000" y="3832150"/>
            <a:ext cx="4506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0" i="0" lang="en-US" sz="2900" u="none" cap="none" strike="noStrike">
                <a:solidFill>
                  <a:srgbClr val="F2F2F2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    		формы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2112dde6c8d_0_150"/>
          <p:cNvSpPr txBox="1"/>
          <p:nvPr>
            <p:ph type="title"/>
          </p:nvPr>
        </p:nvSpPr>
        <p:spPr>
          <a:xfrm>
            <a:off x="573325" y="717300"/>
            <a:ext cx="92598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</a:pPr>
            <a:r>
              <a:rPr lang="en-US" sz="8900">
                <a:latin typeface="Century Gothic"/>
                <a:ea typeface="Century Gothic"/>
                <a:cs typeface="Century Gothic"/>
                <a:sym typeface="Century Gothic"/>
              </a:rPr>
              <a:t>Какой элемент формы</a:t>
            </a:r>
            <a:endParaRPr sz="8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2" name="Google Shape;172;g2112dde6c8d_0_1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075" y="79400"/>
            <a:ext cx="2121850" cy="21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g2112dde6c8d_0_1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63225" y="4801750"/>
            <a:ext cx="4169899" cy="26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0e72d81cbd_0_145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тег &lt;textarea&gt;</a:t>
            </a:r>
            <a:endParaRPr/>
          </a:p>
        </p:txBody>
      </p:sp>
      <p:pic>
        <p:nvPicPr>
          <p:cNvPr id="180" name="Google Shape;180;g20e72d81cbd_0_1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8450" y="574877"/>
            <a:ext cx="1914949" cy="1479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1" name="Google Shape;181;g20e72d81cbd_0_145"/>
          <p:cNvGraphicFramePr/>
          <p:nvPr/>
        </p:nvGraphicFramePr>
        <p:xfrm>
          <a:off x="186363" y="25596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{FE91A578-EB16-40BA-A66A-B8CFB3A5900E}</a:tableStyleId>
              </a:tblPr>
              <a:tblGrid>
                <a:gridCol w="1616550"/>
                <a:gridCol w="3954325"/>
                <a:gridCol w="4734350"/>
              </a:tblGrid>
              <a:tr h="3528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тег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описание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пример использования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</a:tr>
              <a:tr h="23112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50"/>
                        <a:buFont typeface="Arial"/>
                        <a:buNone/>
                      </a:pPr>
                      <a:r>
                        <a:rPr lang="en-US" sz="16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&lt;textarea&gt;</a:t>
                      </a:r>
                      <a:endParaRPr sz="1650" u="none" cap="none" strike="noStrike">
                        <a:solidFill>
                          <a:srgbClr val="DC143C"/>
                        </a:solidFill>
                        <a:highlight>
                          <a:srgbClr val="F1F1F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50"/>
                        <a:buFont typeface="Arial"/>
                        <a:buNone/>
                      </a:pPr>
                      <a:r>
                        <a:rPr lang="en-US" sz="16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&lt;/textarea&gt;</a:t>
                      </a:r>
                      <a:endParaRPr sz="1650" u="none" cap="none" strike="noStrike">
                        <a:solidFill>
                          <a:srgbClr val="DC143C"/>
                        </a:solidFill>
                        <a:highlight>
                          <a:srgbClr val="F1F1F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элемент определяет </a:t>
                      </a:r>
                      <a:r>
                        <a:rPr b="1"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многострочное поле ввода </a:t>
                      </a: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(область текста):</a:t>
                      </a:r>
                      <a:endParaRPr b="1"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(необязательные атрибуты ↓)</a:t>
                      </a:r>
                      <a:endParaRPr b="1"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11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●"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Атрибут </a:t>
                      </a:r>
                      <a:r>
                        <a:rPr lang="en-US" sz="150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rows</a:t>
                      </a: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указывает видимое число строк в текстовой области.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-323850" lvl="0" marL="45720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●"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Атрибут </a:t>
                      </a:r>
                      <a:r>
                        <a:rPr lang="en-US" sz="150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cols</a:t>
                      </a: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определяет видимую ширину текстовой области.</a:t>
                      </a:r>
                      <a:endParaRPr i="1"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9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textarea</a:t>
                      </a:r>
                      <a:r>
                        <a:rPr lang="en-US" sz="19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rows</a:t>
                      </a:r>
                      <a:r>
                        <a:rPr lang="en-US" sz="19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="10"</a:t>
                      </a:r>
                      <a:r>
                        <a:rPr lang="en-US" sz="19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cols</a:t>
                      </a:r>
                      <a:r>
                        <a:rPr lang="en-US" sz="19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="30"&gt;</a:t>
                      </a:r>
                      <a:endParaRPr sz="19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9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Кошка играла в саду.</a:t>
                      </a:r>
                      <a:endParaRPr sz="1900" u="none" cap="none" strike="noStrike"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9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/textarea</a:t>
                      </a:r>
                      <a:r>
                        <a:rPr lang="en-US" sz="19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23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/>
                    </a:p>
                  </a:txBody>
                  <a:tcPr marT="91425" marB="91425" marR="91425" marL="91425" anchor="ctr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id="182" name="Google Shape;182;g20e72d81cbd_0_1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5800" y="5685300"/>
            <a:ext cx="2917220" cy="18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112dde6c8d_0_158"/>
          <p:cNvSpPr txBox="1"/>
          <p:nvPr>
            <p:ph type="title"/>
          </p:nvPr>
        </p:nvSpPr>
        <p:spPr>
          <a:xfrm>
            <a:off x="573325" y="717300"/>
            <a:ext cx="92598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</a:pPr>
            <a:r>
              <a:rPr lang="en-US" sz="8900">
                <a:latin typeface="Century Gothic"/>
                <a:ea typeface="Century Gothic"/>
                <a:cs typeface="Century Gothic"/>
                <a:sym typeface="Century Gothic"/>
              </a:rPr>
              <a:t>Какой элемент формы</a:t>
            </a:r>
            <a:endParaRPr sz="8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9" name="Google Shape;189;g2112dde6c8d_0_1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075" y="79400"/>
            <a:ext cx="2121850" cy="212185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2112dde6c8d_0_158">
            <a:hlinkClick action="ppaction://hlinkshowjump?jump=nextslide"/>
          </p:cNvPr>
          <p:cNvSpPr/>
          <p:nvPr/>
        </p:nvSpPr>
        <p:spPr>
          <a:xfrm>
            <a:off x="4072450" y="5998950"/>
            <a:ext cx="2548500" cy="651300"/>
          </a:xfrm>
          <a:prstGeom prst="roundRect">
            <a:avLst>
              <a:gd fmla="val 9376" name="adj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Me!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20e72d81cbd_0_185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тег &lt;button&gt;</a:t>
            </a:r>
            <a:endParaRPr/>
          </a:p>
        </p:txBody>
      </p:sp>
      <p:pic>
        <p:nvPicPr>
          <p:cNvPr id="197" name="Google Shape;197;g20e72d81cbd_0_1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8450" y="574877"/>
            <a:ext cx="1914949" cy="1479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8" name="Google Shape;198;g20e72d81cbd_0_185"/>
          <p:cNvGraphicFramePr/>
          <p:nvPr/>
        </p:nvGraphicFramePr>
        <p:xfrm>
          <a:off x="186363" y="25596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{FE91A578-EB16-40BA-A66A-B8CFB3A5900E}</a:tableStyleId>
              </a:tblPr>
              <a:tblGrid>
                <a:gridCol w="1264350"/>
                <a:gridCol w="3522075"/>
                <a:gridCol w="5518800"/>
              </a:tblGrid>
              <a:tr h="528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тег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описание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пример использования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</a:tr>
              <a:tr h="26634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n-US" sz="15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&lt;button&gt;</a:t>
                      </a:r>
                      <a:endParaRPr sz="1950" u="none" cap="none" strike="noStrike">
                        <a:solidFill>
                          <a:srgbClr val="DC143C"/>
                        </a:solidFill>
                        <a:highlight>
                          <a:srgbClr val="F1F1F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n-US" sz="15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&lt;/button&gt;</a:t>
                      </a:r>
                      <a:endParaRPr sz="1950" u="none" cap="none" strike="noStrike">
                        <a:solidFill>
                          <a:srgbClr val="DC143C"/>
                        </a:solidFill>
                        <a:highlight>
                          <a:srgbClr val="F1F1F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элемент определяет нажатую </a:t>
                      </a:r>
                      <a:r>
                        <a:rPr b="1" i="1"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кнопку</a:t>
                      </a:r>
                      <a:endParaRPr b="1" i="1"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14300" marR="1143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button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="button"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onclick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="alert('Hello World!')"&gt;</a:t>
                      </a: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Click Me!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/button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100" u="none" cap="none" strike="noStrike">
                        <a:solidFill>
                          <a:srgbClr val="0000CD"/>
                        </a:solidFill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/>
                    </a:p>
                  </a:txBody>
                  <a:tcPr marT="91425" marB="91425" marR="91425" marL="9142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id="199" name="Google Shape;199;g20e72d81cbd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13425" y="5940374"/>
            <a:ext cx="2757825" cy="154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g20e72d81cbd_0_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93425" y="6034400"/>
            <a:ext cx="2887900" cy="53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20e72d81cbd_0_185"/>
          <p:cNvSpPr txBox="1"/>
          <p:nvPr/>
        </p:nvSpPr>
        <p:spPr>
          <a:xfrm>
            <a:off x="7300578" y="7043875"/>
            <a:ext cx="1630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это же JS</a:t>
            </a:r>
            <a:endParaRPr b="1" i="0" sz="2000" u="none" cap="none" strike="noStrik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2" name="Google Shape;202;g20e72d81cbd_0_185">
            <a:hlinkClick action="ppaction://hlinkshowjump?jump=nextslide"/>
          </p:cNvPr>
          <p:cNvSpPr/>
          <p:nvPr/>
        </p:nvSpPr>
        <p:spPr>
          <a:xfrm>
            <a:off x="5955675" y="4412200"/>
            <a:ext cx="2548500" cy="651300"/>
          </a:xfrm>
          <a:prstGeom prst="roundRect">
            <a:avLst>
              <a:gd fmla="val 9376" name="adj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Me!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12dde6c8d_0_168"/>
          <p:cNvSpPr txBox="1"/>
          <p:nvPr>
            <p:ph type="title"/>
          </p:nvPr>
        </p:nvSpPr>
        <p:spPr>
          <a:xfrm>
            <a:off x="573325" y="717300"/>
            <a:ext cx="92598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</a:pPr>
            <a:r>
              <a:rPr lang="en-US" sz="8900">
                <a:latin typeface="Century Gothic"/>
                <a:ea typeface="Century Gothic"/>
                <a:cs typeface="Century Gothic"/>
                <a:sym typeface="Century Gothic"/>
              </a:rPr>
              <a:t>Какой элемент формы</a:t>
            </a:r>
            <a:endParaRPr sz="8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09" name="Google Shape;209;g2112dde6c8d_0_1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075" y="79400"/>
            <a:ext cx="2121850" cy="21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g2112dde6c8d_0_168"/>
          <p:cNvPicPr preferRelativeResize="0"/>
          <p:nvPr/>
        </p:nvPicPr>
        <p:blipFill rotWithShape="1">
          <a:blip r:embed="rId4">
            <a:alphaModFix/>
          </a:blip>
          <a:srcRect b="0" l="18507" r="0" t="7449"/>
          <a:stretch/>
        </p:blipFill>
        <p:spPr>
          <a:xfrm>
            <a:off x="4267725" y="5119125"/>
            <a:ext cx="1646825" cy="230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20e72d81cbd_0_171"/>
          <p:cNvSpPr txBox="1"/>
          <p:nvPr>
            <p:ph type="title"/>
          </p:nvPr>
        </p:nvSpPr>
        <p:spPr>
          <a:xfrm>
            <a:off x="114898" y="24020"/>
            <a:ext cx="103221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тег &lt;select&gt;</a:t>
            </a:r>
            <a:endParaRPr/>
          </a:p>
        </p:txBody>
      </p:sp>
      <p:pic>
        <p:nvPicPr>
          <p:cNvPr id="217" name="Google Shape;217;g20e72d81cbd_0_1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370925" y="-44274"/>
            <a:ext cx="1322476" cy="102188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" name="Google Shape;218;g20e72d81cbd_0_171"/>
          <p:cNvGraphicFramePr/>
          <p:nvPr/>
        </p:nvGraphicFramePr>
        <p:xfrm>
          <a:off x="186363" y="1492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{FE91A578-EB16-40BA-A66A-B8CFB3A5900E}</a:tableStyleId>
              </a:tblPr>
              <a:tblGrid>
                <a:gridCol w="1360450"/>
                <a:gridCol w="4466600"/>
                <a:gridCol w="4478175"/>
              </a:tblGrid>
              <a:tr h="438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тег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описание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пример использования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</a:tr>
              <a:tr h="192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50"/>
                        <a:buFont typeface="Arial"/>
                        <a:buNone/>
                      </a:pPr>
                      <a:r>
                        <a:rPr lang="en-US" sz="16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&lt;select&gt;</a:t>
                      </a:r>
                      <a:endParaRPr sz="1650" u="none" cap="none" strike="noStrike">
                        <a:solidFill>
                          <a:srgbClr val="DC143C"/>
                        </a:solidFill>
                        <a:highlight>
                          <a:srgbClr val="F1F1F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50"/>
                        <a:buFont typeface="Arial"/>
                        <a:buNone/>
                      </a:pPr>
                      <a:r>
                        <a:rPr lang="en-US" sz="16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&lt;/select&gt;</a:t>
                      </a:r>
                      <a:endParaRPr sz="1650" u="none" cap="none" strike="noStrike">
                        <a:solidFill>
                          <a:srgbClr val="DC143C"/>
                        </a:solidFill>
                        <a:highlight>
                          <a:srgbClr val="F1F1F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элемент определяет </a:t>
                      </a:r>
                      <a:r>
                        <a:rPr b="1"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раскрывающийся список</a:t>
                      </a:r>
                      <a:endParaRPr b="1"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1"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(необязательные атрибуты ↓)</a:t>
                      </a:r>
                      <a:endParaRPr b="1"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●"/>
                      </a:pPr>
                      <a:r>
                        <a:rPr i="1"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атрибут </a:t>
                      </a:r>
                      <a:r>
                        <a:rPr lang="en-US" sz="150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size</a:t>
                      </a: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для указания количества видимых значений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-323850" lvl="0" marL="45720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Char char="●"/>
                      </a:pPr>
                      <a:r>
                        <a:rPr i="1"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атрибут </a:t>
                      </a:r>
                      <a:r>
                        <a:rPr lang="en-US" sz="150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multiple</a:t>
                      </a: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чтобы позволить пользователю выбрать более одного значения(shift+лкм)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size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="3" </a:t>
                      </a:r>
                      <a:r>
                        <a:rPr lang="en-US" sz="115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multiple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option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="volvo"&gt;</a:t>
                      </a:r>
                      <a:r>
                        <a:rPr lang="en-US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Volvo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/option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4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option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="saab"&gt; </a:t>
                      </a:r>
                      <a:r>
                        <a:rPr lang="en-US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Saab 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/option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4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option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="fiat" 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selected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r>
                        <a:rPr lang="en-US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Fiat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/option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4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option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="audi"&gt; </a:t>
                      </a:r>
                      <a:r>
                        <a:rPr lang="en-US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Audi 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/option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4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/select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2200" u="none" cap="none" strike="noStrike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/>
                    </a:p>
                  </a:txBody>
                  <a:tcPr marT="91425" marB="91425" marR="91425" marL="91425" anchor="ctr">
                    <a:solidFill>
                      <a:srgbClr val="F1F1F1"/>
                    </a:solidFill>
                  </a:tcPr>
                </a:tc>
              </a:tr>
              <a:tr h="24178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50"/>
                        <a:buFont typeface="Arial"/>
                        <a:buNone/>
                      </a:pPr>
                      <a:r>
                        <a:rPr lang="en-US" sz="16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&lt;option&gt;</a:t>
                      </a:r>
                      <a:br>
                        <a:rPr lang="en-US" sz="16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en-US" sz="16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&lt;/option&gt;</a:t>
                      </a:r>
                      <a:endParaRPr sz="1650" u="none" cap="none" strike="noStrike">
                        <a:solidFill>
                          <a:srgbClr val="DC143C"/>
                        </a:solidFill>
                        <a:highlight>
                          <a:srgbClr val="F1F1F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определяют параметр, который может быть выбран.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По умолчанию выбирается первый элемент в раскрывающемся списке.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Чтобы определить предварительно выбранный параметр, добавьте атрибут </a:t>
                      </a:r>
                      <a:r>
                        <a:rPr lang="en-US" sz="150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selected</a:t>
                      </a: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к параметру: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t/>
                      </a:r>
                      <a:endParaRPr sz="155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pic>
        <p:nvPicPr>
          <p:cNvPr id="219" name="Google Shape;219;g20e72d81cbd_0_171"/>
          <p:cNvPicPr preferRelativeResize="0"/>
          <p:nvPr/>
        </p:nvPicPr>
        <p:blipFill rotWithShape="1">
          <a:blip r:embed="rId4">
            <a:alphaModFix/>
          </a:blip>
          <a:srcRect b="0" l="18507" r="0" t="7448"/>
          <a:stretch/>
        </p:blipFill>
        <p:spPr>
          <a:xfrm>
            <a:off x="9226850" y="5114475"/>
            <a:ext cx="976575" cy="13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0e72d81cbd_0_198"/>
          <p:cNvSpPr txBox="1"/>
          <p:nvPr>
            <p:ph type="title"/>
          </p:nvPr>
        </p:nvSpPr>
        <p:spPr>
          <a:xfrm>
            <a:off x="114898" y="24020"/>
            <a:ext cx="103221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тег &lt;datalist&gt;</a:t>
            </a:r>
            <a:endParaRPr/>
          </a:p>
        </p:txBody>
      </p:sp>
      <p:pic>
        <p:nvPicPr>
          <p:cNvPr id="226" name="Google Shape;226;g20e72d81cbd_0_1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19616" y="34401"/>
            <a:ext cx="1145709" cy="885299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27" name="Google Shape;227;g20e72d81cbd_0_198"/>
          <p:cNvGraphicFramePr/>
          <p:nvPr/>
        </p:nvGraphicFramePr>
        <p:xfrm>
          <a:off x="194075" y="12998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{FE91A578-EB16-40BA-A66A-B8CFB3A5900E}</a:tableStyleId>
              </a:tblPr>
              <a:tblGrid>
                <a:gridCol w="1360450"/>
                <a:gridCol w="5363150"/>
                <a:gridCol w="3581625"/>
              </a:tblGrid>
              <a:tr h="4382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тег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описание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пример использования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</a:tr>
              <a:tr h="19284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&lt;datalist&gt;</a:t>
                      </a:r>
                      <a:endParaRPr sz="1750" u="none" cap="none" strike="noStrike">
                        <a:solidFill>
                          <a:srgbClr val="DC143C"/>
                        </a:solidFill>
                        <a:highlight>
                          <a:srgbClr val="F1F1F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350"/>
                        <a:buFont typeface="Arial"/>
                        <a:buNone/>
                      </a:pPr>
                      <a:r>
                        <a:rPr lang="en-US" sz="13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&lt;/datalist&gt;</a:t>
                      </a:r>
                      <a:endParaRPr sz="1750" u="none" cap="none" strike="noStrike">
                        <a:solidFill>
                          <a:srgbClr val="DC143C"/>
                        </a:solidFill>
                        <a:highlight>
                          <a:srgbClr val="F1F1F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задает список предварительно определенных параметров для элемента &lt;input&gt;.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Пользователи увидят раскрывающийся список предварительно определенных параметров при вводе данных.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Атрибут list элемента &lt;input&gt;</a:t>
                      </a:r>
                      <a:r>
                        <a:rPr i="1"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(рассмотрим позже) </a:t>
                      </a: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должен ссылаться на id атрибут элемента &lt;datalist&gt;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t/>
                      </a:r>
                      <a:endParaRPr sz="12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en-US" sz="12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list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="browsers"&gt;</a:t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datalist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id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="browsers"&gt;</a:t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option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="Internet Explorer"&gt;</a:t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option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="Firefox"&gt;</a:t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option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="Chrome"&gt;</a:t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option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="Opera"&gt;</a:t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  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option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="Safari"&gt;</a:t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 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/datalist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19050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200"/>
                        <a:buFont typeface="Arial"/>
                        <a:buNone/>
                      </a:pPr>
                      <a:r>
                        <a:t/>
                      </a:r>
                      <a:endParaRPr sz="2200" u="none" cap="none" strike="noStrike"/>
                    </a:p>
                  </a:txBody>
                  <a:tcPr marT="91425" marB="91425" marR="91425" marL="91425">
                    <a:solidFill>
                      <a:srgbClr val="F2F2F2"/>
                    </a:solidFill>
                  </a:tcPr>
                </a:tc>
              </a:tr>
              <a:tr h="21136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50"/>
                        <a:buFont typeface="Arial"/>
                        <a:buNone/>
                      </a:pPr>
                      <a:r>
                        <a:rPr lang="en-US" sz="16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&lt;option&gt;</a:t>
                      </a:r>
                      <a:endParaRPr sz="1650" u="none" cap="none" strike="noStrike">
                        <a:solidFill>
                          <a:srgbClr val="DC143C"/>
                        </a:solidFill>
                        <a:highlight>
                          <a:srgbClr val="F1F1F1"/>
                        </a:highlight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определяют параметр, который может быть выбран.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По умолчанию выбирается первый элемент в раскрывающемся списке.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Чтобы определить предварительно выбранный параметр, добавьте атрибут </a:t>
                      </a:r>
                      <a:r>
                        <a:rPr lang="en-US" sz="150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selected</a:t>
                      </a: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к параметру:</a:t>
                      </a:r>
                      <a:endParaRPr sz="15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t/>
                      </a:r>
                      <a:endParaRPr sz="155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 vMerge="1"/>
              </a:tr>
            </a:tbl>
          </a:graphicData>
        </a:graphic>
      </p:graphicFrame>
      <p:pic>
        <p:nvPicPr>
          <p:cNvPr id="228" name="Google Shape;228;g20e72d81cbd_0_1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49714" y="4572000"/>
            <a:ext cx="2641886" cy="294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112dde6c8d_0_177"/>
          <p:cNvSpPr txBox="1"/>
          <p:nvPr>
            <p:ph type="title"/>
          </p:nvPr>
        </p:nvSpPr>
        <p:spPr>
          <a:xfrm>
            <a:off x="461238" y="773300"/>
            <a:ext cx="92598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</a:pPr>
            <a:r>
              <a:rPr lang="en-US" sz="8900">
                <a:latin typeface="Century Gothic"/>
                <a:ea typeface="Century Gothic"/>
                <a:cs typeface="Century Gothic"/>
                <a:sym typeface="Century Gothic"/>
              </a:rPr>
              <a:t>Какой элемент формы</a:t>
            </a:r>
            <a:endParaRPr sz="8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35" name="Google Shape;235;g2112dde6c8d_0_1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075" y="79400"/>
            <a:ext cx="2121850" cy="21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g2112dde6c8d_0_1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250" y="5383015"/>
            <a:ext cx="3114675" cy="140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g2112dde6c8d_0_177">
            <a:hlinkClick action="ppaction://hlinkshowjump?jump=nextslide"/>
          </p:cNvPr>
          <p:cNvSpPr/>
          <p:nvPr/>
        </p:nvSpPr>
        <p:spPr>
          <a:xfrm>
            <a:off x="4072450" y="6717575"/>
            <a:ext cx="2548500" cy="651300"/>
          </a:xfrm>
          <a:prstGeom prst="roundRect">
            <a:avLst>
              <a:gd fmla="val 9376" name="adj"/>
            </a:avLst>
          </a:prstGeom>
          <a:solidFill>
            <a:srgbClr val="F2F2F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Click Me!</a:t>
            </a:r>
            <a:endParaRPr b="0" i="0" sz="2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8" name="Google Shape;238;g2112dde6c8d_0_1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33625" y="5332590"/>
            <a:ext cx="1045748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g2112dde6c8d_0_1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551134" y="5332590"/>
            <a:ext cx="162781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Google Shape;240;g2112dde6c8d_0_17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047125" y="4951600"/>
            <a:ext cx="1513775" cy="260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0e72d81cbd_0_133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тег &lt;input&gt;</a:t>
            </a:r>
            <a:endParaRPr/>
          </a:p>
        </p:txBody>
      </p:sp>
      <p:pic>
        <p:nvPicPr>
          <p:cNvPr id="247" name="Google Shape;247;g20e72d81cbd_0_1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8450" y="574877"/>
            <a:ext cx="1914949" cy="1479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8" name="Google Shape;248;g20e72d81cbd_0_133"/>
          <p:cNvGraphicFramePr/>
          <p:nvPr/>
        </p:nvGraphicFramePr>
        <p:xfrm>
          <a:off x="155313" y="26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{FE91A578-EB16-40BA-A66A-B8CFB3A5900E}</a:tableStyleId>
              </a:tblPr>
              <a:tblGrid>
                <a:gridCol w="2029975"/>
                <a:gridCol w="4495425"/>
                <a:gridCol w="3887075"/>
              </a:tblGrid>
              <a:tr h="3495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тег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описание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пример использования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</a:tr>
              <a:tr h="15101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n-US" sz="15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&lt;input&gt;</a:t>
                      </a:r>
                      <a:endParaRPr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Элемент служит для получения данных от пользователя.</a:t>
                      </a:r>
                      <a:br>
                        <a:rPr lang="en-US" sz="1450" u="none" cap="none" strike="noStrike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</a:br>
                      <a:r>
                        <a:rPr lang="en-US" sz="1450" u="none" cap="none" strike="noStrike">
                          <a:highlight>
                            <a:srgbClr val="FFFFFF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может отображаться несколькими способами в зависимости от атрибута </a:t>
                      </a:r>
                      <a:r>
                        <a:rPr lang="en-US" sz="15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type</a:t>
                      </a:r>
                      <a:br>
                        <a:rPr lang="en-US" sz="15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</a:br>
                      <a:r>
                        <a:rPr lang="en-US" sz="1450" u="none" cap="none" strike="noStrike">
                          <a:highlight>
                            <a:srgbClr val="FFFFCC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Если атрибут </a:t>
                      </a:r>
                      <a:r>
                        <a:rPr lang="en-US" sz="1550" u="none" cap="none" strike="noStrike">
                          <a:solidFill>
                            <a:srgbClr val="DC143C"/>
                          </a:solidFill>
                          <a:highlight>
                            <a:srgbClr val="F1F1F1"/>
                          </a:highlight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type</a:t>
                      </a:r>
                      <a:r>
                        <a:rPr lang="en-US" sz="1450" u="none" cap="none" strike="noStrike">
                          <a:highlight>
                            <a:srgbClr val="FFFFCC"/>
                          </a:highlight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опущен, поле ввода получает тип по умолчанию: "Text". </a:t>
                      </a:r>
                      <a:endParaRPr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id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="firstname"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="text"&gt;</a:t>
                      </a:r>
                      <a:endParaRPr sz="1800" u="none" cap="none" strike="noStrike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23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id="249" name="Google Shape;249;g20e72d81cbd_0_1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81400" y="4799190"/>
            <a:ext cx="100965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g20e72d81cbd_0_1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55325" y="4799190"/>
            <a:ext cx="3114675" cy="140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g20e72d81cbd_0_1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3075" y="4875390"/>
            <a:ext cx="1571625" cy="62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g20e72d81cbd_0_1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552900" y="4723000"/>
            <a:ext cx="1492450" cy="260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g20e72d81cbd_0_1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581400" y="6011724"/>
            <a:ext cx="2447625" cy="131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2112dde6c8d_0_75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тег &lt;input&gt;</a:t>
            </a:r>
            <a:endParaRPr/>
          </a:p>
        </p:txBody>
      </p:sp>
      <p:pic>
        <p:nvPicPr>
          <p:cNvPr id="260" name="Google Shape;260;g2112dde6c8d_0_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8450" y="574877"/>
            <a:ext cx="1914949" cy="1479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61" name="Google Shape;261;g2112dde6c8d_0_75"/>
          <p:cNvGraphicFramePr/>
          <p:nvPr/>
        </p:nvGraphicFramePr>
        <p:xfrm>
          <a:off x="155313" y="26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{FE91A578-EB16-40BA-A66A-B8CFB3A5900E}</a:tableStyleId>
              </a:tblPr>
              <a:tblGrid>
                <a:gridCol w="2029975"/>
                <a:gridCol w="3843725"/>
                <a:gridCol w="4538775"/>
              </a:tblGrid>
              <a:tr h="27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атрибут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описание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пример использования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endParaRPr sz="1950" u="none" cap="none" strike="noStrike">
                        <a:solidFill>
                          <a:srgbClr val="DC143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n-US" sz="15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задает идентификатор по которому можно обратиться к полю</a:t>
                      </a:r>
                      <a:endParaRPr sz="155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3">
                  <a:txBody>
                    <a:bodyPr/>
                    <a:lstStyle/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n-US" sz="15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5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5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5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="text"</a:t>
                      </a:r>
                      <a:r>
                        <a:rPr lang="en-US" sz="15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id</a:t>
                      </a:r>
                      <a:r>
                        <a:rPr lang="en-US" sz="15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="fname"</a:t>
                      </a:r>
                      <a:r>
                        <a:rPr lang="en-US" sz="15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name</a:t>
                      </a:r>
                      <a:r>
                        <a:rPr lang="en-US" sz="15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="fname"</a:t>
                      </a:r>
                      <a:r>
                        <a:rPr lang="en-US" sz="15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5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="John"&gt;&lt;</a:t>
                      </a:r>
                      <a:r>
                        <a:rPr lang="en-US" sz="155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br</a:t>
                      </a:r>
                      <a:r>
                        <a:rPr lang="en-US" sz="15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55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t/>
                      </a:r>
                      <a:endParaRPr sz="155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t/>
                      </a:r>
                      <a:endParaRPr sz="155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6E6E6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50"/>
                        <a:buFont typeface="Arial"/>
                        <a:buNone/>
                      </a:pPr>
                      <a:r>
                        <a:rPr lang="en-US" sz="195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name</a:t>
                      </a:r>
                      <a:endParaRPr sz="1950" u="none" cap="none" strike="noStrike">
                        <a:solidFill>
                          <a:srgbClr val="DC143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n-US" sz="15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задает имя формы. Предназначен для отправки данных поля</a:t>
                      </a:r>
                      <a:endParaRPr sz="155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  <a:tr h="257000">
                <a:tc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50"/>
                        <a:buFont typeface="Arial"/>
                        <a:buNone/>
                      </a:pPr>
                      <a:r>
                        <a:rPr lang="en-US" sz="18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value</a:t>
                      </a:r>
                      <a:endParaRPr sz="2250" u="none" cap="none" strike="noStrike">
                        <a:solidFill>
                          <a:srgbClr val="DC143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n-US" sz="15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определяет значение тега </a:t>
                      </a:r>
                      <a:endParaRPr sz="155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</a:tr>
            </a:tbl>
          </a:graphicData>
        </a:graphic>
      </p:graphicFrame>
      <p:graphicFrame>
        <p:nvGraphicFramePr>
          <p:cNvPr id="262" name="Google Shape;262;g2112dde6c8d_0_75"/>
          <p:cNvGraphicFramePr/>
          <p:nvPr/>
        </p:nvGraphicFramePr>
        <p:xfrm>
          <a:off x="155313" y="6349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{FE91A578-EB16-40BA-A66A-B8CFB3A5900E}</a:tableStyleId>
              </a:tblPr>
              <a:tblGrid>
                <a:gridCol w="2029975"/>
                <a:gridCol w="3843725"/>
                <a:gridCol w="4538775"/>
              </a:tblGrid>
              <a:tr h="97592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type=”submit”</a:t>
                      </a:r>
                      <a:endParaRPr sz="1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определяет кнопку для отправки данных формы обработчику формы </a:t>
                      </a:r>
                      <a:endParaRPr sz="15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5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="submit"</a:t>
                      </a:r>
                      <a:r>
                        <a:rPr lang="en-US" sz="15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5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="Submit"&gt;</a:t>
                      </a:r>
                      <a:endParaRPr sz="1500" u="none" cap="none" strike="noStrike"/>
                    </a:p>
                  </a:txBody>
                  <a:tcPr marT="91425" marB="91425" marR="91425" marL="91425"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263" name="Google Shape;263;g2112dde6c8d_0_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982450" y="6527700"/>
            <a:ext cx="1171025" cy="62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3"/>
          <p:cNvSpPr txBox="1"/>
          <p:nvPr>
            <p:ph type="title"/>
          </p:nvPr>
        </p:nvSpPr>
        <p:spPr>
          <a:xfrm>
            <a:off x="594891" y="1172553"/>
            <a:ext cx="8250900" cy="9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Century Gothic"/>
              <a:buNone/>
            </a:pPr>
            <a:r>
              <a:rPr lang="en-US" sz="6100"/>
              <a:t> План</a:t>
            </a:r>
            <a:endParaRPr sz="5800"/>
          </a:p>
        </p:txBody>
      </p:sp>
      <p:sp>
        <p:nvSpPr>
          <p:cNvPr id="101" name="Google Shape;101;p3"/>
          <p:cNvSpPr txBox="1"/>
          <p:nvPr/>
        </p:nvSpPr>
        <p:spPr>
          <a:xfrm>
            <a:off x="690100" y="2351300"/>
            <a:ext cx="97704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Char char="●"/>
            </a:pPr>
            <a:r>
              <a:rPr b="0" i="0" lang="en-US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подключение страниц</a:t>
            </a:r>
            <a:endParaRPr b="0" i="0" sz="2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Char char="●"/>
            </a:pPr>
            <a:r>
              <a:rPr b="0" i="0" lang="en-US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формы</a:t>
            </a:r>
            <a:endParaRPr b="0" i="0" sz="2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4000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Century Gothic"/>
              <a:buChar char="●"/>
            </a:pPr>
            <a:r>
              <a:rPr b="0" i="0" lang="en-US" sz="27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элементы формы</a:t>
            </a:r>
            <a:endParaRPr b="0" i="0" sz="27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" name="Google Shape;102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8600" y="141702"/>
            <a:ext cx="1914949" cy="1479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112dde6c8d_0_2"/>
          <p:cNvSpPr txBox="1"/>
          <p:nvPr>
            <p:ph type="title"/>
          </p:nvPr>
        </p:nvSpPr>
        <p:spPr>
          <a:xfrm>
            <a:off x="114898" y="24020"/>
            <a:ext cx="103221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атрибут type тега &lt;input&gt;</a:t>
            </a:r>
            <a:endParaRPr/>
          </a:p>
        </p:txBody>
      </p:sp>
      <p:pic>
        <p:nvPicPr>
          <p:cNvPr id="270" name="Google Shape;270;g2112dde6c8d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3042" y="-1"/>
            <a:ext cx="1220363" cy="942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71" name="Google Shape;271;g2112dde6c8d_0_2"/>
          <p:cNvGraphicFramePr/>
          <p:nvPr/>
        </p:nvGraphicFramePr>
        <p:xfrm>
          <a:off x="114888" y="1158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{FE91A578-EB16-40BA-A66A-B8CFB3A5900E}</a:tableStyleId>
              </a:tblPr>
              <a:tblGrid>
                <a:gridCol w="2055550"/>
                <a:gridCol w="3859625"/>
                <a:gridCol w="4522875"/>
              </a:tblGrid>
              <a:tr h="41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значение type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описание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пример использования</a:t>
                      </a:r>
                      <a:endParaRPr b="1" sz="1700" u="none" cap="none" strike="noStrike"/>
                    </a:p>
                  </a:txBody>
                  <a:tcPr marT="91425" marB="91425" marR="91425" marL="91425"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76950">
                <a:tc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text</a:t>
                      </a:r>
                      <a:endParaRPr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определяет однострочное поле ввода текста 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="text"&gt;</a:t>
                      </a:r>
                      <a:endParaRPr sz="1400" u="none" cap="none" strike="noStrike"/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418275">
                <a:tc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password</a:t>
                      </a:r>
                      <a:endParaRPr sz="1700" u="none" cap="none" strike="noStrike">
                        <a:solidFill>
                          <a:srgbClr val="DC143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определяет поле пароля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="password"&gt;</a:t>
                      </a:r>
                      <a:endParaRPr sz="14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1239975">
                <a:tc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radio</a:t>
                      </a:r>
                      <a:endParaRPr sz="1700" u="none" cap="none" strike="noStrike">
                        <a:solidFill>
                          <a:srgbClr val="DC143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определяет переключатель 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Радиокнопки позволяют пользователю выбрать </a:t>
                      </a:r>
                      <a:r>
                        <a:rPr i="1"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ТОЛЬКО </a:t>
                      </a:r>
                      <a:r>
                        <a:rPr b="1" i="1"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ОДИН </a:t>
                      </a:r>
                      <a:r>
                        <a:rPr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из ограниченного числа вариантов: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="radio"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="HTML"&gt;</a:t>
                      </a:r>
                      <a:endParaRPr sz="14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for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="html"&gt;</a:t>
                      </a:r>
                      <a:r>
                        <a:rPr lang="en-US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HTML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/label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br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4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1239975">
                <a:tc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lang="en-US" sz="17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checkbox</a:t>
                      </a:r>
                      <a:endParaRPr sz="1700" u="none" cap="none" strike="noStrike">
                        <a:solidFill>
                          <a:srgbClr val="DC143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определяет флажок 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Флажки позволяют пользователю выбрать</a:t>
                      </a:r>
                      <a:r>
                        <a:rPr b="1"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b="1" i="1"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НОЛЬ или БОЛЬШЕ</a:t>
                      </a:r>
                      <a:r>
                        <a:rPr i="1"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 </a:t>
                      </a:r>
                      <a:r>
                        <a:rPr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вариантов из ограниченного числа вариантов.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="checkbox"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value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="Bike"&gt;</a:t>
                      </a:r>
                      <a:endParaRPr sz="14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for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="vehicle1"&gt;</a:t>
                      </a:r>
                      <a:r>
                        <a:rPr lang="en-US" sz="1400" u="none" cap="none" strike="noStrike"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I have a bike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/label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br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4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833075">
                <a:tc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file</a:t>
                      </a:r>
                      <a:endParaRPr sz="155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поле выбора файла и кнопку «Обзор» для загрузки файлов.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0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40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40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="file"&gt;</a:t>
                      </a:r>
                      <a:endParaRPr sz="14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t/>
                      </a:r>
                      <a:endParaRPr sz="125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  <a:tr h="1153275">
                <a:tc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50"/>
                        <a:buFont typeface="Arial"/>
                        <a:buNone/>
                      </a:pPr>
                      <a:r>
                        <a:rPr lang="en-US" sz="15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number</a:t>
                      </a:r>
                      <a:endParaRPr sz="17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числовое поле ввода .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Вы также можете установить ограничения на принимаемые номера.</a:t>
                      </a:r>
                      <a:endParaRPr sz="14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50"/>
                        <a:buFont typeface="Arial"/>
                        <a:buNone/>
                      </a:pPr>
                      <a:r>
                        <a:rPr lang="en-US" sz="12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25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2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2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="number"</a:t>
                      </a:r>
                      <a:r>
                        <a:rPr lang="en-US" sz="12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min</a:t>
                      </a:r>
                      <a:r>
                        <a:rPr lang="en-US" sz="12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="1"</a:t>
                      </a:r>
                      <a:r>
                        <a:rPr lang="en-US" sz="12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max</a:t>
                      </a:r>
                      <a:r>
                        <a:rPr lang="en-US" sz="12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="5"&gt;</a:t>
                      </a:r>
                      <a:endParaRPr sz="14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BFB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id="272" name="Google Shape;272;g2112dde6c8d_0_2"/>
          <p:cNvPicPr preferRelativeResize="0"/>
          <p:nvPr/>
        </p:nvPicPr>
        <p:blipFill rotWithShape="1">
          <a:blip r:embed="rId4">
            <a:alphaModFix/>
          </a:blip>
          <a:srcRect b="34849" l="0" r="0" t="0"/>
          <a:stretch/>
        </p:blipFill>
        <p:spPr>
          <a:xfrm>
            <a:off x="8604625" y="4603430"/>
            <a:ext cx="1496175" cy="389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g2112dde6c8d_0_2"/>
          <p:cNvPicPr preferRelativeResize="0"/>
          <p:nvPr/>
        </p:nvPicPr>
        <p:blipFill rotWithShape="1">
          <a:blip r:embed="rId5">
            <a:alphaModFix/>
          </a:blip>
          <a:srcRect b="7" l="0" r="0" t="19844"/>
          <a:stretch/>
        </p:blipFill>
        <p:spPr>
          <a:xfrm>
            <a:off x="8431775" y="1678188"/>
            <a:ext cx="2067450" cy="2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g2112dde6c8d_0_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818425" y="2291100"/>
            <a:ext cx="1294154" cy="2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g2112dde6c8d_0_2"/>
          <p:cNvPicPr preferRelativeResize="0"/>
          <p:nvPr/>
        </p:nvPicPr>
        <p:blipFill rotWithShape="1">
          <a:blip r:embed="rId7">
            <a:alphaModFix/>
          </a:blip>
          <a:srcRect b="0" l="8414" r="5102" t="35782"/>
          <a:stretch/>
        </p:blipFill>
        <p:spPr>
          <a:xfrm>
            <a:off x="7825840" y="3353051"/>
            <a:ext cx="1496185" cy="29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g2112dde6c8d_0_2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957175" y="6679825"/>
            <a:ext cx="76200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g2112dde6c8d_0_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79075" y="5868200"/>
            <a:ext cx="2762250" cy="35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112dde6c8d_0_36"/>
          <p:cNvSpPr txBox="1"/>
          <p:nvPr>
            <p:ph type="title"/>
          </p:nvPr>
        </p:nvSpPr>
        <p:spPr>
          <a:xfrm>
            <a:off x="114898" y="24020"/>
            <a:ext cx="103221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атрибут type тега &lt;input&gt;</a:t>
            </a:r>
            <a:endParaRPr/>
          </a:p>
        </p:txBody>
      </p:sp>
      <p:pic>
        <p:nvPicPr>
          <p:cNvPr id="284" name="Google Shape;284;g2112dde6c8d_0_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73042" y="-1"/>
            <a:ext cx="1220363" cy="94297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85" name="Google Shape;285;g2112dde6c8d_0_36"/>
          <p:cNvGraphicFramePr/>
          <p:nvPr/>
        </p:nvGraphicFramePr>
        <p:xfrm>
          <a:off x="114888" y="1462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{FE91A578-EB16-40BA-A66A-B8CFB3A5900E}</a:tableStyleId>
              </a:tblPr>
              <a:tblGrid>
                <a:gridCol w="1703325"/>
                <a:gridCol w="5188450"/>
                <a:gridCol w="3546275"/>
              </a:tblGrid>
              <a:tr h="4182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значение type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описание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rPr b="1" lang="en-US" sz="1700" u="none" cap="none" strike="noStrike"/>
                        <a:t>пример использования</a:t>
                      </a:r>
                      <a:endParaRPr b="1" sz="1700" u="none" cap="none" strike="noStrike"/>
                    </a:p>
                  </a:txBody>
                  <a:tcPr marT="91425" marB="91425" marR="91425" marL="91425"/>
                </a:tc>
              </a:tr>
              <a:tr h="576950">
                <a:tc>
                  <a:txBody>
                    <a:bodyPr/>
                    <a:lstStyle/>
                    <a:p>
                      <a:pPr indent="0" lvl="0" marL="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range</a:t>
                      </a:r>
                      <a:endParaRPr sz="20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элемент управления для ввода числа, точное значение которого не важно (например, ползунок). Диапазон по умолчанию — от 0 до 100. Однако вы можете установить ограничения на то, какие числа принимаются с помощью атрибутов </a:t>
                      </a:r>
                      <a:r>
                        <a:rPr lang="en-US" sz="150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min</a:t>
                      </a:r>
                      <a:r>
                        <a:rPr lang="en-US" sz="14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, </a:t>
                      </a:r>
                      <a:r>
                        <a:rPr lang="en-US" sz="150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max</a:t>
                      </a:r>
                      <a:r>
                        <a:rPr lang="en-US" sz="14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и </a:t>
                      </a:r>
                      <a:r>
                        <a:rPr lang="en-US" sz="1500" u="none" cap="none" strike="noStrike">
                          <a:solidFill>
                            <a:srgbClr val="DC143C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step</a:t>
                      </a:r>
                      <a:r>
                        <a:rPr lang="en-US" sz="14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:</a:t>
                      </a:r>
                      <a:endParaRPr sz="17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5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4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4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="range"</a:t>
                      </a:r>
                      <a:r>
                        <a:rPr lang="en-US" sz="14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min</a:t>
                      </a:r>
                      <a:r>
                        <a:rPr lang="en-US" sz="14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="0"</a:t>
                      </a:r>
                      <a:r>
                        <a:rPr lang="en-US" sz="14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max</a:t>
                      </a:r>
                      <a:r>
                        <a:rPr lang="en-US" sz="14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="50"&gt;</a:t>
                      </a:r>
                      <a:endParaRPr sz="145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190500" marR="190500" rtl="0" algn="l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1F1F1"/>
                    </a:solidFill>
                  </a:tcPr>
                </a:tc>
              </a:tr>
              <a:tr h="267840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email</a:t>
                      </a:r>
                      <a:endParaRPr sz="2000" u="none" cap="none" strike="noStrike">
                        <a:solidFill>
                          <a:srgbClr val="DC143C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для полей ввода, которые должны содержать адрес электронной почты.</a:t>
                      </a:r>
                      <a:endParaRPr sz="145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В зависимости от поддержки браузера адрес электронной почты может автоматически проверяться при отправке.</a:t>
                      </a:r>
                      <a:endParaRPr sz="145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Некоторые смартфоны распознают тип электронной почты и добавляют «.com» на клавиатуру, чтобы соответствовать вводу электронной почты.</a:t>
                      </a:r>
                      <a:endParaRPr sz="170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5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4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4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="email"&gt;</a:t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rgbClr val="F1F1F1"/>
                    </a:solidFill>
                  </a:tcPr>
                </a:tc>
              </a:tr>
              <a:tr h="1239975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date</a:t>
                      </a:r>
                      <a:endParaRPr sz="145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для полей ввода, которые должны содержать дату.</a:t>
                      </a:r>
                      <a:endParaRPr sz="145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  <a:p>
                      <a:pPr indent="0" lvl="0" marL="0" marR="0" rtl="0" algn="l">
                        <a:lnSpc>
                          <a:spcPct val="115000"/>
                        </a:lnSpc>
                        <a:spcBef>
                          <a:spcPts val="140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В зависимости от поддержки браузера в поле ввода может отображаться средство выбора даты.</a:t>
                      </a:r>
                      <a:endParaRPr sz="1450" u="none" cap="none" strike="noStrike">
                        <a:latin typeface="Verdana"/>
                        <a:ea typeface="Verdana"/>
                        <a:cs typeface="Verdana"/>
                        <a:sym typeface="Verdana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50"/>
                        <a:buFont typeface="Arial"/>
                        <a:buNone/>
                      </a:pPr>
                      <a:r>
                        <a:rPr lang="en-US" sz="14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450" u="none" cap="none" strike="noStrike">
                          <a:solidFill>
                            <a:srgbClr val="A52A2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</a:t>
                      </a:r>
                      <a:r>
                        <a:rPr lang="en-US" sz="1450" u="none" cap="none" strike="noStrike">
                          <a:solidFill>
                            <a:srgbClr val="FF00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type</a:t>
                      </a:r>
                      <a:r>
                        <a:rPr lang="en-US" sz="1450" u="none" cap="none" strike="noStrike">
                          <a:solidFill>
                            <a:srgbClr val="0000CD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="date"&gt;</a:t>
                      </a:r>
                      <a:endParaRPr sz="1450" u="none" cap="none" strike="noStrike">
                        <a:solidFill>
                          <a:srgbClr val="0000CD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700"/>
                        <a:buFont typeface="Arial"/>
                        <a:buNone/>
                      </a:pPr>
                      <a:r>
                        <a:t/>
                      </a:r>
                      <a:endParaRPr sz="1700" u="none" cap="none" strike="noStrike"/>
                    </a:p>
                  </a:txBody>
                  <a:tcPr marT="91425" marB="91425" marR="91425" marL="9142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id="286" name="Google Shape;286;g2112dde6c8d_0_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109325" y="2595023"/>
            <a:ext cx="1363731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2112dde6c8d_0_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949600" y="6743863"/>
            <a:ext cx="1144024" cy="356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1157f7a21d_0_157"/>
          <p:cNvSpPr txBox="1"/>
          <p:nvPr>
            <p:ph type="title"/>
          </p:nvPr>
        </p:nvSpPr>
        <p:spPr>
          <a:xfrm>
            <a:off x="573320" y="717306"/>
            <a:ext cx="72822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</a:pPr>
            <a:r>
              <a:rPr lang="en-US" sz="8900">
                <a:latin typeface="Century Gothic"/>
                <a:ea typeface="Century Gothic"/>
                <a:cs typeface="Century Gothic"/>
                <a:sym typeface="Century Gothic"/>
              </a:rPr>
              <a:t>Куда отправляются данные</a:t>
            </a:r>
            <a:endParaRPr sz="12100"/>
          </a:p>
        </p:txBody>
      </p:sp>
      <p:pic>
        <p:nvPicPr>
          <p:cNvPr id="294" name="Google Shape;294;g21157f7a21d_0_1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075" y="79400"/>
            <a:ext cx="2121850" cy="2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21157f7a21d_0_163"/>
          <p:cNvSpPr txBox="1"/>
          <p:nvPr>
            <p:ph idx="1" type="body"/>
          </p:nvPr>
        </p:nvSpPr>
        <p:spPr>
          <a:xfrm>
            <a:off x="551861" y="2590782"/>
            <a:ext cx="9615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301" name="Google Shape;301;g21157f7a21d_0_1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8450" y="1985700"/>
            <a:ext cx="9896475" cy="541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21157f7a21d_0_1"/>
          <p:cNvSpPr txBox="1"/>
          <p:nvPr>
            <p:ph type="title"/>
          </p:nvPr>
        </p:nvSpPr>
        <p:spPr>
          <a:xfrm>
            <a:off x="573320" y="717306"/>
            <a:ext cx="72822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</a:pPr>
            <a:r>
              <a:rPr lang="en-US" sz="8900">
                <a:latin typeface="Century Gothic"/>
                <a:ea typeface="Century Gothic"/>
                <a:cs typeface="Century Gothic"/>
                <a:sym typeface="Century Gothic"/>
              </a:rPr>
              <a:t>Что такое интернет</a:t>
            </a:r>
            <a:endParaRPr sz="12100"/>
          </a:p>
        </p:txBody>
      </p:sp>
      <p:pic>
        <p:nvPicPr>
          <p:cNvPr id="308" name="Google Shape;308;g21157f7a21d_0_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075" y="79400"/>
            <a:ext cx="2121850" cy="2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g21157f7a21d_0_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81725" y="4193550"/>
            <a:ext cx="4483925" cy="3362950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g21157f7a21d_0_7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lang="en-US" sz="4400">
                <a:latin typeface="Century Gothic"/>
                <a:ea typeface="Century Gothic"/>
                <a:cs typeface="Century Gothic"/>
                <a:sym typeface="Century Gothic"/>
              </a:rPr>
              <a:t>Интернет</a:t>
            </a:r>
            <a:endParaRPr/>
          </a:p>
        </p:txBody>
      </p:sp>
      <p:sp>
        <p:nvSpPr>
          <p:cNvPr id="316" name="Google Shape;316;g21157f7a21d_0_7"/>
          <p:cNvSpPr txBox="1"/>
          <p:nvPr>
            <p:ph idx="1" type="body"/>
          </p:nvPr>
        </p:nvSpPr>
        <p:spPr>
          <a:xfrm>
            <a:off x="551861" y="2819382"/>
            <a:ext cx="9615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/>
          <a:p>
            <a:pPr indent="0" lvl="0" marL="12700" marR="508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-US" sz="2700">
                <a:solidFill>
                  <a:srgbClr val="261A19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Интернет – информационно-коммуникационная сеть и всемирная система объединённых компьютерных сетей для хранения и передачи информации.</a:t>
            </a:r>
            <a:endParaRPr sz="1400">
              <a:solidFill>
                <a:srgbClr val="261A19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>
              <a:solidFill>
                <a:srgbClr val="261A19"/>
              </a:solidFill>
            </a:endParaRPr>
          </a:p>
        </p:txBody>
      </p:sp>
      <p:pic>
        <p:nvPicPr>
          <p:cNvPr id="317" name="Google Shape;317;g21157f7a21d_0_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1850" y="4756575"/>
            <a:ext cx="2550776" cy="255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21157f7a21d_0_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437650" y="839625"/>
            <a:ext cx="1128000" cy="11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1157f7a21d_0_16"/>
          <p:cNvSpPr txBox="1"/>
          <p:nvPr>
            <p:ph type="title"/>
          </p:nvPr>
        </p:nvSpPr>
        <p:spPr>
          <a:xfrm>
            <a:off x="114898" y="24020"/>
            <a:ext cx="10322100" cy="885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 sz="4100"/>
              <a:t>архитектура интернета</a:t>
            </a:r>
            <a:endParaRPr/>
          </a:p>
        </p:txBody>
      </p:sp>
      <p:pic>
        <p:nvPicPr>
          <p:cNvPr id="325" name="Google Shape;325;g21157f7a21d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7925" y="1067075"/>
            <a:ext cx="6984174" cy="648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g21157f7a21d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42450" y="77625"/>
            <a:ext cx="831700" cy="831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157f7a21d_0_23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Сервер</a:t>
            </a:r>
            <a:endParaRPr/>
          </a:p>
        </p:txBody>
      </p:sp>
      <p:sp>
        <p:nvSpPr>
          <p:cNvPr id="333" name="Google Shape;333;g21157f7a21d_0_23"/>
          <p:cNvSpPr txBox="1"/>
          <p:nvPr>
            <p:ph idx="1" type="body"/>
          </p:nvPr>
        </p:nvSpPr>
        <p:spPr>
          <a:xfrm>
            <a:off x="551861" y="2590782"/>
            <a:ext cx="9615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программный компонент вычислительной системы(Компьютер), выполняющий сервисные (обслуживающие) функции по запросу клиента, предоставляя ему доступ к определённым ресурсам или услугам.</a:t>
            </a:r>
            <a:endParaRPr/>
          </a:p>
        </p:txBody>
      </p:sp>
      <p:pic>
        <p:nvPicPr>
          <p:cNvPr id="334" name="Google Shape;334;g21157f7a21d_0_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03000" y="4096300"/>
            <a:ext cx="5290399" cy="338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g21157f7a21d_0_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70050" y="184275"/>
            <a:ext cx="2229775" cy="222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21157f7a21d_0_31"/>
          <p:cNvSpPr txBox="1"/>
          <p:nvPr>
            <p:ph type="title"/>
          </p:nvPr>
        </p:nvSpPr>
        <p:spPr>
          <a:xfrm>
            <a:off x="573320" y="717306"/>
            <a:ext cx="72822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</a:pPr>
            <a:r>
              <a:rPr lang="en-US" sz="8900">
                <a:latin typeface="Century Gothic"/>
                <a:ea typeface="Century Gothic"/>
                <a:cs typeface="Century Gothic"/>
                <a:sym typeface="Century Gothic"/>
              </a:rPr>
              <a:t>Как попасть в интернет</a:t>
            </a:r>
            <a:endParaRPr sz="12100"/>
          </a:p>
        </p:txBody>
      </p:sp>
      <p:pic>
        <p:nvPicPr>
          <p:cNvPr id="342" name="Google Shape;342;g21157f7a21d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075" y="79400"/>
            <a:ext cx="2121850" cy="2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21157f7a21d_0_37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Браузер</a:t>
            </a:r>
            <a:endParaRPr/>
          </a:p>
        </p:txBody>
      </p:sp>
      <p:sp>
        <p:nvSpPr>
          <p:cNvPr id="349" name="Google Shape;349;g21157f7a21d_0_37"/>
          <p:cNvSpPr txBox="1"/>
          <p:nvPr>
            <p:ph idx="1" type="body"/>
          </p:nvPr>
        </p:nvSpPr>
        <p:spPr>
          <a:xfrm>
            <a:off x="551861" y="2819382"/>
            <a:ext cx="9615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прикладное программное обеспечение для просмотра страниц, содержания веб-документов</a:t>
            </a:r>
            <a:endParaRPr/>
          </a:p>
        </p:txBody>
      </p:sp>
      <p:sp>
        <p:nvSpPr>
          <p:cNvPr id="350" name="Google Shape;350;g21157f7a21d_0_37"/>
          <p:cNvSpPr/>
          <p:nvPr/>
        </p:nvSpPr>
        <p:spPr>
          <a:xfrm>
            <a:off x="8242086" y="2684663"/>
            <a:ext cx="178800" cy="201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1" name="Google Shape;351;g21157f7a21d_0_37"/>
          <p:cNvSpPr/>
          <p:nvPr/>
        </p:nvSpPr>
        <p:spPr>
          <a:xfrm>
            <a:off x="8405863" y="2699773"/>
            <a:ext cx="15502" cy="0"/>
          </a:xfrm>
          <a:custGeom>
            <a:rect b="b" l="l" r="r" t="t"/>
            <a:pathLst>
              <a:path extrusionOk="0" h="120000"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noFill/>
          <a:ln cap="flat" cmpd="sng" w="9525">
            <a:solidFill>
              <a:srgbClr val="E4AC5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g21157f7a21d_0_37"/>
          <p:cNvSpPr/>
          <p:nvPr/>
        </p:nvSpPr>
        <p:spPr>
          <a:xfrm>
            <a:off x="8420752" y="2709846"/>
            <a:ext cx="15502" cy="0"/>
          </a:xfrm>
          <a:custGeom>
            <a:rect b="b" l="l" r="r" t="t"/>
            <a:pathLst>
              <a:path extrusionOk="0" h="120000"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noFill/>
          <a:ln cap="flat" cmpd="sng" w="9525">
            <a:solidFill>
              <a:srgbClr val="E3AA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3" name="Google Shape;353;g21157f7a21d_0_37"/>
          <p:cNvSpPr/>
          <p:nvPr/>
        </p:nvSpPr>
        <p:spPr>
          <a:xfrm>
            <a:off x="8420752" y="2719919"/>
            <a:ext cx="15502" cy="0"/>
          </a:xfrm>
          <a:custGeom>
            <a:rect b="b" l="l" r="r" t="t"/>
            <a:pathLst>
              <a:path extrusionOk="0" h="120000"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noFill/>
          <a:ln cap="flat" cmpd="sng" w="9525">
            <a:solidFill>
              <a:srgbClr val="E5B45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4" name="Google Shape;354;g21157f7a21d_0_37"/>
          <p:cNvSpPr/>
          <p:nvPr/>
        </p:nvSpPr>
        <p:spPr>
          <a:xfrm>
            <a:off x="8420752" y="2729992"/>
            <a:ext cx="15502" cy="0"/>
          </a:xfrm>
          <a:custGeom>
            <a:rect b="b" l="l" r="r" t="t"/>
            <a:pathLst>
              <a:path extrusionOk="0" h="120000"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noFill/>
          <a:ln cap="flat" cmpd="sng" w="9525">
            <a:solidFill>
              <a:srgbClr val="E9BF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5" name="Google Shape;355;g21157f7a21d_0_37"/>
          <p:cNvSpPr/>
          <p:nvPr/>
        </p:nvSpPr>
        <p:spPr>
          <a:xfrm>
            <a:off x="8420752" y="2740065"/>
            <a:ext cx="15502" cy="0"/>
          </a:xfrm>
          <a:custGeom>
            <a:rect b="b" l="l" r="r" t="t"/>
            <a:pathLst>
              <a:path extrusionOk="0" h="120000"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noFill/>
          <a:ln cap="flat" cmpd="sng" w="9525">
            <a:solidFill>
              <a:srgbClr val="EEC88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6" name="Google Shape;356;g21157f7a21d_0_37"/>
          <p:cNvSpPr/>
          <p:nvPr/>
        </p:nvSpPr>
        <p:spPr>
          <a:xfrm>
            <a:off x="7884756" y="3586200"/>
            <a:ext cx="15502" cy="0"/>
          </a:xfrm>
          <a:custGeom>
            <a:rect b="b" l="l" r="r" t="t"/>
            <a:pathLst>
              <a:path extrusionOk="0" h="120000" w="9525">
                <a:moveTo>
                  <a:pt x="0" y="0"/>
                </a:moveTo>
                <a:lnTo>
                  <a:pt x="9144" y="0"/>
                </a:lnTo>
              </a:path>
            </a:pathLst>
          </a:custGeom>
          <a:noFill/>
          <a:ln cap="flat" cmpd="sng" w="9525">
            <a:solidFill>
              <a:srgbClr val="EEC07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57" name="Google Shape;357;g21157f7a21d_0_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07150" y="3744871"/>
            <a:ext cx="6096056" cy="381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2112dde6c8d_0_202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подключение страниц</a:t>
            </a:r>
            <a:endParaRPr/>
          </a:p>
        </p:txBody>
      </p:sp>
      <p:pic>
        <p:nvPicPr>
          <p:cNvPr id="109" name="Google Shape;109;g2112dde6c8d_0_2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8600" y="141702"/>
            <a:ext cx="1914949" cy="14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g2112dde6c8d_0_2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5200" y="2783100"/>
            <a:ext cx="10474275" cy="4813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g2112dde6c8d_0_202"/>
          <p:cNvSpPr txBox="1"/>
          <p:nvPr/>
        </p:nvSpPr>
        <p:spPr>
          <a:xfrm>
            <a:off x="2140800" y="6489575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←имя страницы</a:t>
            </a:r>
            <a:endParaRPr b="0" i="1" sz="14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g2112dde6c8d_0_202"/>
          <p:cNvSpPr txBox="1"/>
          <p:nvPr/>
        </p:nvSpPr>
        <p:spPr>
          <a:xfrm>
            <a:off x="1928825" y="7232500"/>
            <a:ext cx="25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←имя текущей страницы</a:t>
            </a:r>
            <a:endParaRPr b="0" i="1" sz="14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g2112dde6c8d_0_202"/>
          <p:cNvSpPr txBox="1"/>
          <p:nvPr/>
        </p:nvSpPr>
        <p:spPr>
          <a:xfrm>
            <a:off x="4642750" y="2934250"/>
            <a:ext cx="2512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←имя текущей страницы</a:t>
            </a:r>
            <a:endParaRPr b="0" i="1" sz="14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g2112dde6c8d_0_202"/>
          <p:cNvSpPr txBox="1"/>
          <p:nvPr/>
        </p:nvSpPr>
        <p:spPr>
          <a:xfrm>
            <a:off x="1596475" y="5448975"/>
            <a:ext cx="164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1" lang="en-US" sz="1400" u="none" cap="none" strike="noStrike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←имя папки</a:t>
            </a:r>
            <a:endParaRPr b="0" i="1" sz="1400" u="none" cap="none" strike="noStrike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21157f7a21d_0_51"/>
          <p:cNvSpPr txBox="1"/>
          <p:nvPr>
            <p:ph type="title"/>
          </p:nvPr>
        </p:nvSpPr>
        <p:spPr>
          <a:xfrm>
            <a:off x="573320" y="717306"/>
            <a:ext cx="72822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US" sz="6610">
                <a:latin typeface="Century Gothic"/>
                <a:ea typeface="Century Gothic"/>
                <a:cs typeface="Century Gothic"/>
                <a:sym typeface="Century Gothic"/>
              </a:rPr>
              <a:t>Что происходит, когда мы набираем адрес сайта</a:t>
            </a:r>
            <a:endParaRPr sz="9490"/>
          </a:p>
        </p:txBody>
      </p:sp>
      <p:pic>
        <p:nvPicPr>
          <p:cNvPr id="364" name="Google Shape;364;g21157f7a21d_0_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075" y="79400"/>
            <a:ext cx="2121850" cy="2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1157f7a21d_0_57"/>
          <p:cNvSpPr txBox="1"/>
          <p:nvPr>
            <p:ph type="title"/>
          </p:nvPr>
        </p:nvSpPr>
        <p:spPr>
          <a:xfrm>
            <a:off x="551861" y="4756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Схема запроса страницы</a:t>
            </a:r>
            <a:endParaRPr/>
          </a:p>
        </p:txBody>
      </p:sp>
      <p:pic>
        <p:nvPicPr>
          <p:cNvPr id="371" name="Google Shape;371;g21157f7a21d_0_57"/>
          <p:cNvPicPr preferRelativeResize="0"/>
          <p:nvPr/>
        </p:nvPicPr>
        <p:blipFill rotWithShape="1">
          <a:blip r:embed="rId3">
            <a:alphaModFix/>
          </a:blip>
          <a:srcRect b="24653" l="0" r="0" t="0"/>
          <a:stretch/>
        </p:blipFill>
        <p:spPr>
          <a:xfrm>
            <a:off x="0" y="2214435"/>
            <a:ext cx="10693400" cy="5342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1157f7a21d_0_63"/>
          <p:cNvSpPr txBox="1"/>
          <p:nvPr>
            <p:ph type="title"/>
          </p:nvPr>
        </p:nvSpPr>
        <p:spPr>
          <a:xfrm>
            <a:off x="573320" y="717306"/>
            <a:ext cx="72822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</a:pPr>
            <a:r>
              <a:rPr lang="en-US" sz="8900">
                <a:latin typeface="Century Gothic"/>
                <a:ea typeface="Century Gothic"/>
                <a:cs typeface="Century Gothic"/>
                <a:sym typeface="Century Gothic"/>
              </a:rPr>
              <a:t>Что такое сайт</a:t>
            </a:r>
            <a:endParaRPr sz="12100"/>
          </a:p>
        </p:txBody>
      </p:sp>
      <p:pic>
        <p:nvPicPr>
          <p:cNvPr id="378" name="Google Shape;378;g21157f7a21d_0_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075" y="79400"/>
            <a:ext cx="2121850" cy="2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1157f7a21d_0_69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Сайт</a:t>
            </a:r>
            <a:endParaRPr/>
          </a:p>
        </p:txBody>
      </p:sp>
      <p:sp>
        <p:nvSpPr>
          <p:cNvPr id="385" name="Google Shape;385;g21157f7a21d_0_69"/>
          <p:cNvSpPr txBox="1"/>
          <p:nvPr>
            <p:ph idx="1" type="body"/>
          </p:nvPr>
        </p:nvSpPr>
        <p:spPr>
          <a:xfrm>
            <a:off x="551861" y="2666982"/>
            <a:ext cx="9615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это совокупность электронных документов (веб-страниц), объединенных под одним адресом (доменным именем), связанных между собой ссылками. Доступ к сайту осуществляется через браузер.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t/>
            </a:r>
            <a:endParaRPr/>
          </a:p>
        </p:txBody>
      </p:sp>
      <p:pic>
        <p:nvPicPr>
          <p:cNvPr id="386" name="Google Shape;386;g21157f7a21d_0_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43125" y="4104800"/>
            <a:ext cx="6242726" cy="3451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g21157f7a21d_0_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4530672"/>
            <a:ext cx="4043125" cy="30258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07a0ee1418_0_147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117375" lIns="117375" spcFirstLastPara="1" rIns="117375" wrap="square" tIns="117375">
            <a:normAutofit fontScale="9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2439"/>
              <a:buNone/>
            </a:pPr>
            <a:r>
              <a:rPr lang="en-US"/>
              <a:t>полезные ссылки</a:t>
            </a:r>
            <a:endParaRPr/>
          </a:p>
        </p:txBody>
      </p:sp>
      <p:sp>
        <p:nvSpPr>
          <p:cNvPr id="394" name="Google Shape;394;g207a0ee1418_0_147"/>
          <p:cNvSpPr txBox="1"/>
          <p:nvPr>
            <p:ph idx="1" type="body"/>
          </p:nvPr>
        </p:nvSpPr>
        <p:spPr>
          <a:xfrm>
            <a:off x="93075" y="2790375"/>
            <a:ext cx="10343400" cy="46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17375" lIns="117375" spcFirstLastPara="1" rIns="117375" wrap="square" tIns="117375">
            <a:normAutofit fontScale="85000" lnSpcReduction="2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https://html5book.ru/osnovy-html/</a:t>
            </a:r>
            <a:r>
              <a:rPr lang="en-US"/>
              <a:t> интерактивный учебник</a:t>
            </a:r>
            <a:br>
              <a:rPr lang="en-US"/>
            </a:br>
            <a:r>
              <a:rPr lang="en-US" u="sng">
                <a:solidFill>
                  <a:schemeClr val="accent5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https://www.w3schools.com/html/</a:t>
            </a:r>
            <a:r>
              <a:rPr lang="en-US"/>
              <a:t> интерактивный учебник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5"/>
              </a:rPr>
              <a:t>http://htmlbook.ru/</a:t>
            </a:r>
            <a:r>
              <a:rPr lang="en-US"/>
              <a:t> интерактивный учебник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6"/>
              </a:rPr>
              <a:t>https://learn.javascript.ru/css-units</a:t>
            </a:r>
            <a:r>
              <a:rPr lang="en-US"/>
              <a:t> про единицы задания размеров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7"/>
              </a:rPr>
              <a:t>https://colorscheme.ru/</a:t>
            </a:r>
            <a:r>
              <a:rPr lang="en-US"/>
              <a:t> цвета css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accent5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https://www.w3schools.com/cssref/index.php</a:t>
            </a:r>
            <a:r>
              <a:rPr lang="en-US"/>
              <a:t>  свойства стилей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9"/>
              </a:rPr>
              <a:t>https://habr.com/ru/post/655009/</a:t>
            </a:r>
            <a:r>
              <a:rPr lang="en-US"/>
              <a:t> как правильно верстать страницу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10"/>
              </a:rPr>
              <a:t>https://html.okpython.net/css/css_uchebnik/cveta_v_css.html#point_1</a:t>
            </a:r>
            <a:r>
              <a:rPr lang="en-US"/>
              <a:t> цветовые модели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11"/>
              </a:rPr>
              <a:t>https://sendpulse.com/ru/support/glossary/website-layout</a:t>
            </a:r>
            <a:r>
              <a:rPr lang="en-US"/>
              <a:t> верстка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hlink"/>
                </a:solidFill>
                <a:hlinkClick r:id="rId12"/>
              </a:rPr>
              <a:t>https://www.w3schools.com/html/html_form_input_types.asp</a:t>
            </a:r>
            <a:r>
              <a:rPr lang="en-US"/>
              <a:t>type у input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rPr lang="en-US" u="sng">
                <a:solidFill>
                  <a:schemeClr val="accent5"/>
                </a:solidFill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https://html.spec.whatwg.org/multipage/</a:t>
            </a:r>
            <a:r>
              <a:rPr lang="en-US"/>
              <a:t> Документация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112dde6c8d_0_190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подключение страниц</a:t>
            </a:r>
            <a:endParaRPr/>
          </a:p>
        </p:txBody>
      </p:sp>
      <p:sp>
        <p:nvSpPr>
          <p:cNvPr id="121" name="Google Shape;121;g2112dde6c8d_0_190"/>
          <p:cNvSpPr txBox="1"/>
          <p:nvPr>
            <p:ph idx="1" type="body"/>
          </p:nvPr>
        </p:nvSpPr>
        <p:spPr>
          <a:xfrm>
            <a:off x="455811" y="2822607"/>
            <a:ext cx="9615300" cy="39816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Для подключение к странице другие страницы проекта можно и нужно воспользоваться тегом </a:t>
            </a:r>
            <a:r>
              <a:rPr b="1" i="1" lang="en-US"/>
              <a:t>&lt;a&gt;</a:t>
            </a:r>
            <a:r>
              <a:rPr lang="en-US"/>
              <a:t>.</a:t>
            </a:r>
            <a:endParaRPr/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В атрибуте </a:t>
            </a:r>
            <a:r>
              <a:rPr b="1" i="1" lang="en-US"/>
              <a:t>href </a:t>
            </a:r>
            <a:r>
              <a:rPr lang="en-US"/>
              <a:t>необходимо прописать путь до необходимого html-файла</a:t>
            </a:r>
            <a:endParaRPr/>
          </a:p>
        </p:txBody>
      </p:sp>
      <p:pic>
        <p:nvPicPr>
          <p:cNvPr id="122" name="Google Shape;122;g2112dde6c8d_0_1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638600" y="141702"/>
            <a:ext cx="1914949" cy="1479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g2112dde6c8d_0_190"/>
          <p:cNvSpPr txBox="1"/>
          <p:nvPr/>
        </p:nvSpPr>
        <p:spPr>
          <a:xfrm>
            <a:off x="1938000" y="5561900"/>
            <a:ext cx="6843000" cy="1628700"/>
          </a:xfrm>
          <a:prstGeom prst="rect">
            <a:avLst/>
          </a:prstGeom>
          <a:solidFill>
            <a:srgbClr val="303030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en-US" sz="1850" u="none" cap="none" strike="noStrike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0" i="0" lang="en-US" sz="1850" u="none" cap="none" strike="noStrike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50" u="none" cap="none" strike="noStrike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href</a:t>
            </a:r>
            <a:r>
              <a:rPr b="0" i="0" lang="en-US" sz="1850" u="none" cap="none" strike="noStrike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850" u="none" cap="none" strike="noStrike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"../урок 4/урок4.html"</a:t>
            </a:r>
            <a:r>
              <a:rPr b="0" i="0" lang="en-US" sz="1850" u="none" cap="none" strike="noStrike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50" u="none" cap="none" strike="noStrike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target</a:t>
            </a:r>
            <a:r>
              <a:rPr b="0" i="0" lang="en-US" sz="1850" u="none" cap="none" strike="noStrike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850" u="none" cap="none" strike="noStrike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"_blank"</a:t>
            </a:r>
            <a:r>
              <a:rPr b="0" i="0" lang="en-US" sz="185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850" u="none" cap="none" strike="noStrike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b="0" i="0" lang="en-US" sz="185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b="0" i="0" lang="en-US" sz="1850" u="none" cap="none" strike="noStrike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b="0" i="0" lang="en-US" sz="1850" u="none" cap="none" strike="noStrike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0" i="0" lang="en-US" sz="1850" u="none" cap="none" strike="noStrike">
                <a:solidFill>
                  <a:srgbClr val="9CDCFE"/>
                </a:solidFill>
                <a:latin typeface="Courier New"/>
                <a:ea typeface="Courier New"/>
                <a:cs typeface="Courier New"/>
                <a:sym typeface="Courier New"/>
              </a:rPr>
              <a:t>class</a:t>
            </a:r>
            <a:r>
              <a:rPr b="0" i="0" lang="en-US" sz="1850" u="none" cap="none" strike="noStrike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0" i="0" lang="en-US" sz="1850" u="none" cap="none" strike="noStrike">
                <a:solidFill>
                  <a:srgbClr val="CE9178"/>
                </a:solidFill>
                <a:latin typeface="Courier New"/>
                <a:ea typeface="Courier New"/>
                <a:cs typeface="Courier New"/>
                <a:sym typeface="Courier New"/>
              </a:rPr>
              <a:t>"btn"</a:t>
            </a:r>
            <a:r>
              <a:rPr b="0" i="0" lang="en-US" sz="185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b="0" i="0" lang="en-US" sz="1850" u="none" cap="none" strike="noStrike">
                <a:solidFill>
                  <a:srgbClr val="D4D4D4"/>
                </a:solidFill>
                <a:latin typeface="Courier New"/>
                <a:ea typeface="Courier New"/>
                <a:cs typeface="Courier New"/>
                <a:sym typeface="Courier New"/>
              </a:rPr>
              <a:t>зарегистрироваться</a:t>
            </a:r>
            <a:r>
              <a:rPr b="0" i="0" lang="en-US" sz="185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0" i="0" lang="en-US" sz="1850" u="none" cap="none" strike="noStrike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button</a:t>
            </a:r>
            <a:r>
              <a:rPr b="0" i="0" lang="en-US" sz="185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850" u="none" cap="none" strike="noStrike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50"/>
              <a:buFont typeface="Arial"/>
              <a:buNone/>
            </a:pPr>
            <a:r>
              <a:rPr b="0" i="0" lang="en-US" sz="185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&lt;/</a:t>
            </a:r>
            <a:r>
              <a:rPr b="0" i="0" lang="en-US" sz="1850" u="none" cap="none" strike="noStrike">
                <a:solidFill>
                  <a:srgbClr val="569CD6"/>
                </a:solidFill>
                <a:latin typeface="Courier New"/>
                <a:ea typeface="Courier New"/>
                <a:cs typeface="Courier New"/>
                <a:sym typeface="Courier New"/>
              </a:rPr>
              <a:t>a</a:t>
            </a:r>
            <a:r>
              <a:rPr b="0" i="0" lang="en-US" sz="1850" u="none" cap="none" strike="noStrike">
                <a:solidFill>
                  <a:srgbClr val="808080"/>
                </a:solidFill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b="0" i="0" sz="1850" u="none" cap="none" strike="noStrike">
              <a:solidFill>
                <a:srgbClr val="808080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0e72d81cbd_0_10"/>
          <p:cNvSpPr txBox="1"/>
          <p:nvPr>
            <p:ph type="title"/>
          </p:nvPr>
        </p:nvSpPr>
        <p:spPr>
          <a:xfrm>
            <a:off x="573325" y="717300"/>
            <a:ext cx="81525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</a:pPr>
            <a:r>
              <a:rPr lang="en-US" sz="8900">
                <a:latin typeface="Century Gothic"/>
                <a:ea typeface="Century Gothic"/>
                <a:cs typeface="Century Gothic"/>
                <a:sym typeface="Century Gothic"/>
              </a:rPr>
              <a:t>Что такое формы </a:t>
            </a:r>
            <a:endParaRPr sz="8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30" name="Google Shape;130;g20e72d81cbd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075" y="79400"/>
            <a:ext cx="2121850" cy="212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e72d81cbd_0_16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Формы</a:t>
            </a:r>
            <a:endParaRPr/>
          </a:p>
        </p:txBody>
      </p:sp>
      <p:sp>
        <p:nvSpPr>
          <p:cNvPr id="137" name="Google Shape;137;g20e72d81cbd_0_16"/>
          <p:cNvSpPr txBox="1"/>
          <p:nvPr>
            <p:ph idx="1" type="body"/>
          </p:nvPr>
        </p:nvSpPr>
        <p:spPr>
          <a:xfrm>
            <a:off x="352800" y="2733100"/>
            <a:ext cx="103701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300"/>
              <a:buNone/>
            </a:pPr>
            <a:r>
              <a:rPr lang="en-US"/>
              <a:t>Это компонент веб-страницы с элементами управления, такими как текстовые поля, кнопки, флажки, диапазон или поле выбора цвета. </a:t>
            </a:r>
            <a:endParaRPr/>
          </a:p>
        </p:txBody>
      </p:sp>
      <p:pic>
        <p:nvPicPr>
          <p:cNvPr id="138" name="Google Shape;138;g20e72d81cbd_0_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8450" y="574877"/>
            <a:ext cx="1914949" cy="147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g20e72d81cbd_0_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72274" y="3667475"/>
            <a:ext cx="4792526" cy="3812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g20e72d81cbd_0_16"/>
          <p:cNvSpPr txBox="1"/>
          <p:nvPr/>
        </p:nvSpPr>
        <p:spPr>
          <a:xfrm>
            <a:off x="352800" y="3743675"/>
            <a:ext cx="5301900" cy="33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Пользователь может взаимодействовать с такой формой, предоставляя данные, которые затем могут быть отправлены на сервер для дальнейшей обработки (например, возвращая результаты поиска или вычислений).</a:t>
            </a:r>
            <a:endParaRPr b="0" i="0" sz="23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b="0" i="0" lang="en-US" sz="2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Задается тегом </a:t>
            </a:r>
            <a:r>
              <a:rPr b="1" i="1" lang="en-US" sz="2300" u="none" cap="none" strike="noStrike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&lt;form&gt;&lt;/form&gt;</a:t>
            </a:r>
            <a:endParaRPr b="1" i="1" sz="2300" u="none" cap="none" strike="noStrike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g20e72d81cbd_0_25"/>
          <p:cNvPicPr preferRelativeResize="0"/>
          <p:nvPr/>
        </p:nvPicPr>
        <p:blipFill rotWithShape="1">
          <a:blip r:embed="rId3">
            <a:alphaModFix amt="10000"/>
          </a:blip>
          <a:srcRect b="0" l="0" r="0" t="0"/>
          <a:stretch/>
        </p:blipFill>
        <p:spPr>
          <a:xfrm>
            <a:off x="915450" y="180050"/>
            <a:ext cx="8801700" cy="680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g20e72d81cbd_0_25"/>
          <p:cNvSpPr txBox="1"/>
          <p:nvPr>
            <p:ph type="title"/>
          </p:nvPr>
        </p:nvSpPr>
        <p:spPr>
          <a:xfrm>
            <a:off x="275375" y="717300"/>
            <a:ext cx="104181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127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</a:pPr>
            <a:r>
              <a:rPr lang="en-US" sz="8400">
                <a:latin typeface="Century Gothic"/>
                <a:ea typeface="Century Gothic"/>
                <a:cs typeface="Century Gothic"/>
                <a:sym typeface="Century Gothic"/>
              </a:rPr>
              <a:t>Элементы формы</a:t>
            </a:r>
            <a:r>
              <a:rPr lang="en-US" sz="8900"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sz="8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12dde6c8d_0_141"/>
          <p:cNvSpPr txBox="1"/>
          <p:nvPr>
            <p:ph type="title"/>
          </p:nvPr>
        </p:nvSpPr>
        <p:spPr>
          <a:xfrm>
            <a:off x="573325" y="717300"/>
            <a:ext cx="9259800" cy="600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600"/>
              <a:buNone/>
            </a:pPr>
            <a:r>
              <a:rPr lang="en-US" sz="8900">
                <a:latin typeface="Century Gothic"/>
                <a:ea typeface="Century Gothic"/>
                <a:cs typeface="Century Gothic"/>
                <a:sym typeface="Century Gothic"/>
              </a:rPr>
              <a:t>Какой элемент формы</a:t>
            </a:r>
            <a:endParaRPr sz="8900"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3" name="Google Shape;153;g2112dde6c8d_0_1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91075" y="79400"/>
            <a:ext cx="2121850" cy="212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2112dde6c8d_0_1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075" y="5284413"/>
            <a:ext cx="9239250" cy="204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20e72d81cbd_0_30"/>
          <p:cNvSpPr txBox="1"/>
          <p:nvPr>
            <p:ph type="title"/>
          </p:nvPr>
        </p:nvSpPr>
        <p:spPr>
          <a:xfrm>
            <a:off x="551861" y="1085287"/>
            <a:ext cx="9615300" cy="1128000"/>
          </a:xfrm>
          <a:prstGeom prst="rect">
            <a:avLst/>
          </a:prstGeom>
          <a:noFill/>
          <a:ln>
            <a:noFill/>
          </a:ln>
        </p:spPr>
        <p:txBody>
          <a:bodyPr anchorCtr="0" anchor="b" bIns="116050" lIns="116050" spcFirstLastPara="1" rIns="116050" wrap="square" tIns="11605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100"/>
              <a:buNone/>
            </a:pPr>
            <a:r>
              <a:rPr lang="en-US"/>
              <a:t>тег &lt;label&gt;</a:t>
            </a:r>
            <a:endParaRPr/>
          </a:p>
        </p:txBody>
      </p:sp>
      <p:pic>
        <p:nvPicPr>
          <p:cNvPr id="161" name="Google Shape;161;g20e72d81cbd_0_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78450" y="574877"/>
            <a:ext cx="1914949" cy="14797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" name="Google Shape;162;g20e72d81cbd_0_30"/>
          <p:cNvGraphicFramePr/>
          <p:nvPr/>
        </p:nvGraphicFramePr>
        <p:xfrm>
          <a:off x="155313" y="266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{FE91A578-EB16-40BA-A66A-B8CFB3A5900E}</a:tableStyleId>
              </a:tblPr>
              <a:tblGrid>
                <a:gridCol w="2398175"/>
                <a:gridCol w="4047175"/>
                <a:gridCol w="3967125"/>
              </a:tblGrid>
              <a:tr h="433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тег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описание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b="1" lang="en-US" sz="1800" u="none" cap="none" strike="noStrike"/>
                        <a:t>пример использования</a:t>
                      </a:r>
                      <a:endParaRPr b="1" sz="1800" u="none" cap="none" strike="noStrike"/>
                    </a:p>
                  </a:txBody>
                  <a:tcPr marT="91425" marB="91425" marR="91425" marL="91425"/>
                </a:tc>
              </a:tr>
              <a:tr h="1545125"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900" u="none" cap="none" strike="noStrike">
                          <a:solidFill>
                            <a:srgbClr val="9900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&gt;&lt;/</a:t>
                      </a:r>
                      <a:r>
                        <a:rPr lang="en-US" sz="1900" u="none" cap="none" strike="noStrike">
                          <a:solidFill>
                            <a:srgbClr val="9900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 rowSpan="2"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en-US" sz="1800" u="none" cap="none" strike="noStrike"/>
                        <a:t>представляет надпись к элементу управления формы. Элемент может быть связан с конкретным полем формы с помощью атрибута </a:t>
                      </a:r>
                      <a:r>
                        <a:rPr lang="en-US" sz="1900" u="none" cap="none" strike="noStrike">
                          <a:solidFill>
                            <a:srgbClr val="66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</a:t>
                      </a:r>
                      <a:r>
                        <a:rPr lang="en-US" sz="1800" u="none" cap="none" strike="noStrike"/>
                        <a:t>, либо путем помещения элемента управления формы внутрь &lt;label&gt;.</a:t>
                      </a:r>
                      <a:endParaRPr sz="1800" u="none" cap="none" strike="noStrike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30303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900" u="none" cap="none" strike="noStrike">
                          <a:solidFill>
                            <a:srgbClr val="9900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 </a:t>
                      </a:r>
                      <a:r>
                        <a:rPr lang="en-US" sz="1900" u="none" cap="none" strike="noStrike">
                          <a:solidFill>
                            <a:srgbClr val="66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for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</a:t>
                      </a:r>
                      <a:r>
                        <a:rPr lang="en-US" sz="1900" u="none" cap="none" strike="noStrike">
                          <a:solidFill>
                            <a:srgbClr val="0077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username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"&gt;     </a:t>
                      </a:r>
                      <a:r>
                        <a:rPr lang="en-US" sz="1900" u="none" cap="none" strike="noStrike">
                          <a:solidFill>
                            <a:srgbClr val="30303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First name:</a:t>
                      </a:r>
                      <a:endParaRPr sz="1900" u="none" cap="none" strike="noStrike">
                        <a:solidFill>
                          <a:srgbClr val="30303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&lt;/</a:t>
                      </a:r>
                      <a:r>
                        <a:rPr lang="en-US" sz="1900" u="none" cap="none" strike="noStrike">
                          <a:solidFill>
                            <a:srgbClr val="9900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900" u="none" cap="none" strike="noStrike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t/>
                      </a:r>
                      <a:endParaRPr sz="1900" u="none" cap="none" strike="noStrike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30303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 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900" u="none" cap="none" strike="noStrike">
                          <a:solidFill>
                            <a:srgbClr val="9900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 </a:t>
                      </a:r>
                      <a:r>
                        <a:rPr lang="en-US" sz="1900" u="none" cap="none" strike="noStrike">
                          <a:solidFill>
                            <a:srgbClr val="66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</a:t>
                      </a:r>
                      <a:r>
                        <a:rPr lang="en-US" sz="1900" u="none" cap="none" strike="noStrike">
                          <a:solidFill>
                            <a:srgbClr val="0077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username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"&gt;</a:t>
                      </a:r>
                      <a:endParaRPr sz="1800" u="none" cap="none" strike="noStrike"/>
                    </a:p>
                  </a:txBody>
                  <a:tcPr marT="91425" marB="91425" marR="91425" marL="91425">
                    <a:solidFill>
                      <a:srgbClr val="F1F1F1"/>
                    </a:solidFill>
                  </a:tcPr>
                </a:tc>
              </a:tr>
              <a:tr h="1173800">
                <a:tc vMerge="1"/>
                <a:tc vMerge="1"/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900" u="none" cap="none" strike="noStrike">
                          <a:solidFill>
                            <a:srgbClr val="9900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r>
                        <a:rPr lang="en-US" sz="1900" u="none" cap="none" strike="noStrike">
                          <a:solidFill>
                            <a:srgbClr val="30303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First name: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</a:t>
                      </a:r>
                      <a:r>
                        <a:rPr lang="en-US" sz="1900" u="none" cap="none" strike="noStrike">
                          <a:solidFill>
                            <a:srgbClr val="9900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input </a:t>
                      </a:r>
                      <a:r>
                        <a:rPr lang="en-US" sz="1900" u="none" cap="none" strike="noStrike">
                          <a:solidFill>
                            <a:srgbClr val="669900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id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="</a:t>
                      </a:r>
                      <a:r>
                        <a:rPr lang="en-US" sz="1900" u="none" cap="none" strike="noStrike">
                          <a:solidFill>
                            <a:srgbClr val="0077AA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username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"&gt;</a:t>
                      </a:r>
                      <a:endParaRPr sz="1900" u="none" cap="none" strike="noStrike">
                        <a:solidFill>
                          <a:srgbClr val="303030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900"/>
                        <a:buFont typeface="Arial"/>
                        <a:buNone/>
                      </a:pP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&lt;/</a:t>
                      </a:r>
                      <a:r>
                        <a:rPr lang="en-US" sz="1900" u="none" cap="none" strike="noStrike">
                          <a:solidFill>
                            <a:srgbClr val="990055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label</a:t>
                      </a:r>
                      <a:r>
                        <a:rPr lang="en-US" sz="1900" u="none" cap="none" strike="noStrike">
                          <a:solidFill>
                            <a:srgbClr val="999999"/>
                          </a:solidFill>
                          <a:latin typeface="Courier New"/>
                          <a:ea typeface="Courier New"/>
                          <a:cs typeface="Courier New"/>
                          <a:sym typeface="Courier New"/>
                        </a:rPr>
                        <a:t>&gt;</a:t>
                      </a:r>
                      <a:endParaRPr sz="1900" u="none" cap="none" strike="noStrike">
                        <a:solidFill>
                          <a:srgbClr val="999999"/>
                        </a:solidFill>
                        <a:latin typeface="Courier New"/>
                        <a:ea typeface="Courier New"/>
                        <a:cs typeface="Courier New"/>
                        <a:sym typeface="Courier New"/>
                      </a:endParaRPr>
                    </a:p>
                  </a:txBody>
                  <a:tcPr marT="91425" marB="91425" marR="91425" marL="91425">
                    <a:solidFill>
                      <a:srgbClr val="F1F1F1"/>
                    </a:solidFill>
                  </a:tcPr>
                </a:tc>
              </a:tr>
            </a:tbl>
          </a:graphicData>
        </a:graphic>
      </p:graphicFrame>
      <p:pic>
        <p:nvPicPr>
          <p:cNvPr descr="HTML &lt;label&gt; Tag" id="163" name="Google Shape;163;g20e72d81cbd_0_30"/>
          <p:cNvPicPr preferRelativeResize="0"/>
          <p:nvPr/>
        </p:nvPicPr>
        <p:blipFill rotWithShape="1">
          <a:blip r:embed="rId4">
            <a:alphaModFix/>
          </a:blip>
          <a:srcRect b="56253" l="0" r="0" t="0"/>
          <a:stretch/>
        </p:blipFill>
        <p:spPr>
          <a:xfrm>
            <a:off x="2987825" y="6090700"/>
            <a:ext cx="4029075" cy="123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20e72d81cbd_0_30"/>
          <p:cNvSpPr/>
          <p:nvPr/>
        </p:nvSpPr>
        <p:spPr>
          <a:xfrm>
            <a:off x="3125050" y="6893700"/>
            <a:ext cx="784500" cy="434700"/>
          </a:xfrm>
          <a:prstGeom prst="rect">
            <a:avLst/>
          </a:prstGeom>
          <a:noFill/>
          <a:ln cap="flat" cmpd="sng" w="9525">
            <a:solidFill>
              <a:srgbClr val="B6103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5" name="Google Shape;165;g20e72d81cbd_0_30"/>
          <p:cNvCxnSpPr>
            <a:endCxn id="164" idx="1"/>
          </p:cNvCxnSpPr>
          <p:nvPr/>
        </p:nvCxnSpPr>
        <p:spPr>
          <a:xfrm>
            <a:off x="1059850" y="3645150"/>
            <a:ext cx="2065200" cy="346590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med" w="med" type="triangle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1A237E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2015-11-20T18:46:27Z</dcterms:created>
  <dc:creator>Admin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2011-11-22T00:00:00Z</vt:filetime>
  </property>
  <property fmtid="{D5CDD505-2E9C-101B-9397-08002B2CF9AE}" pid="3" name="LastSaved">
    <vt:filetime>2015-11-20T00:00:00Z</vt:filetime>
  </property>
</Properties>
</file>